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" ContentType="image/tif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4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80" r:id="rId9"/>
    <p:sldId id="277" r:id="rId10"/>
    <p:sldId id="309" r:id="rId11"/>
    <p:sldId id="308" r:id="rId12"/>
    <p:sldId id="310" r:id="rId13"/>
    <p:sldId id="278" r:id="rId14"/>
    <p:sldId id="283" r:id="rId15"/>
    <p:sldId id="312" r:id="rId16"/>
    <p:sldId id="313" r:id="rId17"/>
    <p:sldId id="314" r:id="rId18"/>
    <p:sldId id="311" r:id="rId19"/>
    <p:sldId id="287" r:id="rId20"/>
    <p:sldId id="288" r:id="rId21"/>
    <p:sldId id="290" r:id="rId22"/>
    <p:sldId id="291" r:id="rId23"/>
    <p:sldId id="292" r:id="rId24"/>
    <p:sldId id="293" r:id="rId25"/>
    <p:sldId id="294" r:id="rId26"/>
    <p:sldId id="295" r:id="rId27"/>
    <p:sldId id="296" r:id="rId28"/>
    <p:sldId id="297" r:id="rId29"/>
    <p:sldId id="298" r:id="rId30"/>
    <p:sldId id="299" r:id="rId31"/>
    <p:sldId id="300" r:id="rId32"/>
    <p:sldId id="315" r:id="rId33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4B4B4B"/>
        </a:solidFill>
        <a:effectLst/>
        <a:uFillTx/>
        <a:latin typeface="+mj-lt"/>
        <a:ea typeface="+mj-ea"/>
        <a:cs typeface="+mj-cs"/>
        <a:sym typeface="Trebuchet MS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4B4B4B"/>
        </a:solidFill>
        <a:effectLst/>
        <a:uFillTx/>
        <a:latin typeface="+mj-lt"/>
        <a:ea typeface="+mj-ea"/>
        <a:cs typeface="+mj-cs"/>
        <a:sym typeface="Trebuchet MS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4B4B4B"/>
        </a:solidFill>
        <a:effectLst/>
        <a:uFillTx/>
        <a:latin typeface="+mj-lt"/>
        <a:ea typeface="+mj-ea"/>
        <a:cs typeface="+mj-cs"/>
        <a:sym typeface="Trebuchet MS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4B4B4B"/>
        </a:solidFill>
        <a:effectLst/>
        <a:uFillTx/>
        <a:latin typeface="+mj-lt"/>
        <a:ea typeface="+mj-ea"/>
        <a:cs typeface="+mj-cs"/>
        <a:sym typeface="Trebuchet MS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4B4B4B"/>
        </a:solidFill>
        <a:effectLst/>
        <a:uFillTx/>
        <a:latin typeface="+mj-lt"/>
        <a:ea typeface="+mj-ea"/>
        <a:cs typeface="+mj-cs"/>
        <a:sym typeface="Trebuchet MS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4B4B4B"/>
        </a:solidFill>
        <a:effectLst/>
        <a:uFillTx/>
        <a:latin typeface="+mj-lt"/>
        <a:ea typeface="+mj-ea"/>
        <a:cs typeface="+mj-cs"/>
        <a:sym typeface="Trebuchet MS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4B4B4B"/>
        </a:solidFill>
        <a:effectLst/>
        <a:uFillTx/>
        <a:latin typeface="+mj-lt"/>
        <a:ea typeface="+mj-ea"/>
        <a:cs typeface="+mj-cs"/>
        <a:sym typeface="Trebuchet MS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4B4B4B"/>
        </a:solidFill>
        <a:effectLst/>
        <a:uFillTx/>
        <a:latin typeface="+mj-lt"/>
        <a:ea typeface="+mj-ea"/>
        <a:cs typeface="+mj-cs"/>
        <a:sym typeface="Trebuchet MS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4B4B4B"/>
        </a:solidFill>
        <a:effectLst/>
        <a:uFillTx/>
        <a:latin typeface="+mj-lt"/>
        <a:ea typeface="+mj-ea"/>
        <a:cs typeface="+mj-cs"/>
        <a:sym typeface="Trebuchet M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4B4B4B"/>
        </a:fontRef>
        <a:srgbClr val="4B4B4B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FDA"/>
          </a:solidFill>
        </a:fill>
      </a:tcStyle>
    </a:wholeTbl>
    <a:band2H>
      <a:tcTxStyle/>
      <a:tcStyle>
        <a:tcBdr/>
        <a:fill>
          <a:solidFill>
            <a:srgbClr val="E6E8ED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4B4B4B"/>
        </a:fontRef>
        <a:srgbClr val="4B4B4B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CCC"/>
          </a:solidFill>
        </a:fill>
      </a:tcStyle>
    </a:wholeTbl>
    <a:band2H>
      <a:tcTxStyle/>
      <a:tcStyle>
        <a:tcBdr/>
        <a:fill>
          <a:solidFill>
            <a:srgbClr val="E6E7E7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4B4B4B"/>
        </a:fontRef>
        <a:srgbClr val="4B4B4B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7F0F4"/>
          </a:solidFill>
        </a:fill>
      </a:tcStyle>
    </a:wholeTbl>
    <a:band2H>
      <a:tcTxStyle/>
      <a:tcStyle>
        <a:tcBdr/>
        <a:fill>
          <a:solidFill>
            <a:srgbClr val="ECF8FA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4B4B4B"/>
        </a:fontRef>
        <a:srgbClr val="4B4B4B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8E8E8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4B4B4B"/>
        </a:fontRef>
        <a:srgbClr val="4B4B4B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4B4B4B"/>
              </a:solidFill>
              <a:prstDash val="solid"/>
              <a:round/>
            </a:ln>
          </a:top>
          <a:bottom>
            <a:ln w="25400" cap="flat">
              <a:solidFill>
                <a:srgbClr val="4B4B4B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4B4B4B"/>
              </a:solidFill>
              <a:prstDash val="solid"/>
              <a:round/>
            </a:ln>
          </a:top>
          <a:bottom>
            <a:ln w="25400" cap="flat">
              <a:solidFill>
                <a:srgbClr val="4B4B4B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4B4B4B"/>
        </a:fontRef>
        <a:srgbClr val="4B4B4B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ECECE"/>
          </a:solidFill>
        </a:fill>
      </a:tcStyle>
    </a:wholeTbl>
    <a:band2H>
      <a:tcTxStyle/>
      <a:tcStyle>
        <a:tcBdr/>
        <a:fill>
          <a:solidFill>
            <a:srgbClr val="E8E8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4B4B4B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4B4B4B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4B4B4B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4B4B4B"/>
        </a:fontRef>
        <a:srgbClr val="4B4B4B"/>
      </a:tcTxStyle>
      <a:tcStyle>
        <a:tcBdr>
          <a:left>
            <a:ln w="12700" cap="flat">
              <a:solidFill>
                <a:srgbClr val="4B4B4B"/>
              </a:solidFill>
              <a:prstDash val="solid"/>
              <a:round/>
            </a:ln>
          </a:left>
          <a:right>
            <a:ln w="12700" cap="flat">
              <a:solidFill>
                <a:srgbClr val="4B4B4B"/>
              </a:solidFill>
              <a:prstDash val="solid"/>
              <a:round/>
            </a:ln>
          </a:right>
          <a:top>
            <a:ln w="12700" cap="flat">
              <a:solidFill>
                <a:srgbClr val="4B4B4B"/>
              </a:solidFill>
              <a:prstDash val="solid"/>
              <a:round/>
            </a:ln>
          </a:top>
          <a:bottom>
            <a:ln w="12700" cap="flat">
              <a:solidFill>
                <a:srgbClr val="4B4B4B"/>
              </a:solidFill>
              <a:prstDash val="solid"/>
              <a:round/>
            </a:ln>
          </a:bottom>
          <a:insideH>
            <a:ln w="12700" cap="flat">
              <a:solidFill>
                <a:srgbClr val="4B4B4B"/>
              </a:solidFill>
              <a:prstDash val="solid"/>
              <a:round/>
            </a:ln>
          </a:insideH>
          <a:insideV>
            <a:ln w="12700" cap="flat">
              <a:solidFill>
                <a:srgbClr val="4B4B4B"/>
              </a:solidFill>
              <a:prstDash val="solid"/>
              <a:round/>
            </a:ln>
          </a:insideV>
        </a:tcBdr>
        <a:fill>
          <a:solidFill>
            <a:srgbClr val="4B4B4B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4B4B4B"/>
        </a:fontRef>
        <a:srgbClr val="4B4B4B"/>
      </a:tcTxStyle>
      <a:tcStyle>
        <a:tcBdr>
          <a:left>
            <a:ln w="12700" cap="flat">
              <a:solidFill>
                <a:srgbClr val="4B4B4B"/>
              </a:solidFill>
              <a:prstDash val="solid"/>
              <a:round/>
            </a:ln>
          </a:left>
          <a:right>
            <a:ln w="12700" cap="flat">
              <a:solidFill>
                <a:srgbClr val="4B4B4B"/>
              </a:solidFill>
              <a:prstDash val="solid"/>
              <a:round/>
            </a:ln>
          </a:right>
          <a:top>
            <a:ln w="12700" cap="flat">
              <a:solidFill>
                <a:srgbClr val="4B4B4B"/>
              </a:solidFill>
              <a:prstDash val="solid"/>
              <a:round/>
            </a:ln>
          </a:top>
          <a:bottom>
            <a:ln w="12700" cap="flat">
              <a:solidFill>
                <a:srgbClr val="4B4B4B"/>
              </a:solidFill>
              <a:prstDash val="solid"/>
              <a:round/>
            </a:ln>
          </a:bottom>
          <a:insideH>
            <a:ln w="12700" cap="flat">
              <a:solidFill>
                <a:srgbClr val="4B4B4B"/>
              </a:solidFill>
              <a:prstDash val="solid"/>
              <a:round/>
            </a:ln>
          </a:insideH>
          <a:insideV>
            <a:ln w="12700" cap="flat">
              <a:solidFill>
                <a:srgbClr val="4B4B4B"/>
              </a:solidFill>
              <a:prstDash val="solid"/>
              <a:round/>
            </a:ln>
          </a:insideV>
        </a:tcBdr>
        <a:fill>
          <a:solidFill>
            <a:srgbClr val="4B4B4B">
              <a:alpha val="20000"/>
            </a:srgbClr>
          </a:solidFill>
        </a:fill>
      </a:tcStyle>
    </a:firstCol>
    <a:lastRow>
      <a:tcTxStyle b="on" i="off">
        <a:fontRef idx="major">
          <a:srgbClr val="4B4B4B"/>
        </a:fontRef>
        <a:srgbClr val="4B4B4B"/>
      </a:tcTxStyle>
      <a:tcStyle>
        <a:tcBdr>
          <a:left>
            <a:ln w="12700" cap="flat">
              <a:solidFill>
                <a:srgbClr val="4B4B4B"/>
              </a:solidFill>
              <a:prstDash val="solid"/>
              <a:round/>
            </a:ln>
          </a:left>
          <a:right>
            <a:ln w="12700" cap="flat">
              <a:solidFill>
                <a:srgbClr val="4B4B4B"/>
              </a:solidFill>
              <a:prstDash val="solid"/>
              <a:round/>
            </a:ln>
          </a:right>
          <a:top>
            <a:ln w="50800" cap="flat">
              <a:solidFill>
                <a:srgbClr val="4B4B4B"/>
              </a:solidFill>
              <a:prstDash val="solid"/>
              <a:round/>
            </a:ln>
          </a:top>
          <a:bottom>
            <a:ln w="12700" cap="flat">
              <a:solidFill>
                <a:srgbClr val="4B4B4B"/>
              </a:solidFill>
              <a:prstDash val="solid"/>
              <a:round/>
            </a:ln>
          </a:bottom>
          <a:insideH>
            <a:ln w="12700" cap="flat">
              <a:solidFill>
                <a:srgbClr val="4B4B4B"/>
              </a:solidFill>
              <a:prstDash val="solid"/>
              <a:round/>
            </a:ln>
          </a:insideH>
          <a:insideV>
            <a:ln w="12700" cap="flat">
              <a:solidFill>
                <a:srgbClr val="4B4B4B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4B4B4B"/>
        </a:fontRef>
        <a:srgbClr val="4B4B4B"/>
      </a:tcTxStyle>
      <a:tcStyle>
        <a:tcBdr>
          <a:left>
            <a:ln w="12700" cap="flat">
              <a:solidFill>
                <a:srgbClr val="4B4B4B"/>
              </a:solidFill>
              <a:prstDash val="solid"/>
              <a:round/>
            </a:ln>
          </a:left>
          <a:right>
            <a:ln w="12700" cap="flat">
              <a:solidFill>
                <a:srgbClr val="4B4B4B"/>
              </a:solidFill>
              <a:prstDash val="solid"/>
              <a:round/>
            </a:ln>
          </a:right>
          <a:top>
            <a:ln w="12700" cap="flat">
              <a:solidFill>
                <a:srgbClr val="4B4B4B"/>
              </a:solidFill>
              <a:prstDash val="solid"/>
              <a:round/>
            </a:ln>
          </a:top>
          <a:bottom>
            <a:ln w="25400" cap="flat">
              <a:solidFill>
                <a:srgbClr val="4B4B4B"/>
              </a:solidFill>
              <a:prstDash val="solid"/>
              <a:round/>
            </a:ln>
          </a:bottom>
          <a:insideH>
            <a:ln w="12700" cap="flat">
              <a:solidFill>
                <a:srgbClr val="4B4B4B"/>
              </a:solidFill>
              <a:prstDash val="solid"/>
              <a:round/>
            </a:ln>
          </a:insideH>
          <a:insideV>
            <a:ln w="12700" cap="flat">
              <a:solidFill>
                <a:srgbClr val="4B4B4B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D51ADE6A-740E-44AE-83CC-AE7238B6C88D}" styleName="">
    <a:tblBg/>
    <a:wholeTbl>
      <a:tcTxStyle b="off" i="off">
        <a:fontRef idx="major">
          <a:srgbClr val="4B4B4B"/>
        </a:fontRef>
        <a:srgbClr val="4B4B4B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FDA"/>
          </a:solidFill>
        </a:fill>
      </a:tcStyle>
    </a:wholeTbl>
    <a:band2H>
      <a:tcTxStyle/>
      <a:tcStyle>
        <a:tcBdr/>
        <a:fill>
          <a:solidFill>
            <a:srgbClr val="E6E8ED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43"/>
  </p:normalViewPr>
  <p:slideViewPr>
    <p:cSldViewPr snapToGrid="0" snapToObjects="1">
      <p:cViewPr varScale="1">
        <p:scale>
          <a:sx n="62" d="100"/>
          <a:sy n="62" d="100"/>
        </p:scale>
        <p:origin x="356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83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04" name="Shape 104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spcBef>
        <a:spcPts val="400"/>
      </a:spcBef>
      <a:defRPr sz="1200">
        <a:latin typeface="+mj-lt"/>
        <a:ea typeface="+mj-ea"/>
        <a:cs typeface="+mj-cs"/>
        <a:sym typeface="Trebuchet MS"/>
      </a:defRPr>
    </a:lvl1pPr>
    <a:lvl2pPr indent="228600" latinLnBrk="0">
      <a:spcBef>
        <a:spcPts val="400"/>
      </a:spcBef>
      <a:defRPr sz="1200">
        <a:latin typeface="+mj-lt"/>
        <a:ea typeface="+mj-ea"/>
        <a:cs typeface="+mj-cs"/>
        <a:sym typeface="Trebuchet MS"/>
      </a:defRPr>
    </a:lvl2pPr>
    <a:lvl3pPr indent="457200" latinLnBrk="0">
      <a:spcBef>
        <a:spcPts val="400"/>
      </a:spcBef>
      <a:defRPr sz="1200">
        <a:latin typeface="+mj-lt"/>
        <a:ea typeface="+mj-ea"/>
        <a:cs typeface="+mj-cs"/>
        <a:sym typeface="Trebuchet MS"/>
      </a:defRPr>
    </a:lvl3pPr>
    <a:lvl4pPr indent="685800" latinLnBrk="0">
      <a:spcBef>
        <a:spcPts val="400"/>
      </a:spcBef>
      <a:defRPr sz="1200">
        <a:latin typeface="+mj-lt"/>
        <a:ea typeface="+mj-ea"/>
        <a:cs typeface="+mj-cs"/>
        <a:sym typeface="Trebuchet MS"/>
      </a:defRPr>
    </a:lvl4pPr>
    <a:lvl5pPr indent="914400" latinLnBrk="0">
      <a:spcBef>
        <a:spcPts val="400"/>
      </a:spcBef>
      <a:defRPr sz="1200">
        <a:latin typeface="+mj-lt"/>
        <a:ea typeface="+mj-ea"/>
        <a:cs typeface="+mj-cs"/>
        <a:sym typeface="Trebuchet MS"/>
      </a:defRPr>
    </a:lvl5pPr>
    <a:lvl6pPr indent="1143000" latinLnBrk="0">
      <a:spcBef>
        <a:spcPts val="400"/>
      </a:spcBef>
      <a:defRPr sz="1200">
        <a:latin typeface="+mj-lt"/>
        <a:ea typeface="+mj-ea"/>
        <a:cs typeface="+mj-cs"/>
        <a:sym typeface="Trebuchet MS"/>
      </a:defRPr>
    </a:lvl6pPr>
    <a:lvl7pPr indent="1371600" latinLnBrk="0">
      <a:spcBef>
        <a:spcPts val="400"/>
      </a:spcBef>
      <a:defRPr sz="1200">
        <a:latin typeface="+mj-lt"/>
        <a:ea typeface="+mj-ea"/>
        <a:cs typeface="+mj-cs"/>
        <a:sym typeface="Trebuchet MS"/>
      </a:defRPr>
    </a:lvl7pPr>
    <a:lvl8pPr indent="1600200" latinLnBrk="0">
      <a:spcBef>
        <a:spcPts val="400"/>
      </a:spcBef>
      <a:defRPr sz="1200">
        <a:latin typeface="+mj-lt"/>
        <a:ea typeface="+mj-ea"/>
        <a:cs typeface="+mj-cs"/>
        <a:sym typeface="Trebuchet MS"/>
      </a:defRPr>
    </a:lvl8pPr>
    <a:lvl9pPr indent="1828800" latinLnBrk="0">
      <a:spcBef>
        <a:spcPts val="400"/>
      </a:spcBef>
      <a:defRPr sz="1200">
        <a:latin typeface="+mj-lt"/>
        <a:ea typeface="+mj-ea"/>
        <a:cs typeface="+mj-cs"/>
        <a:sym typeface="Trebuchet M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70" name="Shape 17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And then start the process again with the newly acquired information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79" name="Shape 17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In the FAIR principles we can distinguish between parts that can be fulfilled by technical infrastructure and parts that are fulfilled through social agreements/contracts. In green we see that parts that can be covered by technical infrastructure.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03" name="Shape 30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Very similar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Shape 40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08" name="Shape 40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Using the current internet/web infrastructure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2" descr="Afbeelding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4200" y="6324600"/>
            <a:ext cx="1190408" cy="335400"/>
          </a:xfrm>
          <a:prstGeom prst="rect">
            <a:avLst/>
          </a:prstGeom>
          <a:ln w="12700">
            <a:miter lim="400000"/>
          </a:ln>
        </p:spPr>
      </p:pic>
      <p:sp>
        <p:nvSpPr>
          <p:cNvPr id="16" name="Rechthoek 3"/>
          <p:cNvSpPr/>
          <p:nvPr/>
        </p:nvSpPr>
        <p:spPr>
          <a:xfrm>
            <a:off x="0" y="0"/>
            <a:ext cx="12192000" cy="720000"/>
          </a:xfrm>
          <a:prstGeom prst="rect">
            <a:avLst/>
          </a:prstGeom>
          <a:solidFill>
            <a:schemeClr val="accent1"/>
          </a:solidFill>
          <a:ln>
            <a:solidFill>
              <a:srgbClr val="4B4B4B"/>
            </a:solidFill>
          </a:ln>
        </p:spPr>
        <p:txBody>
          <a:bodyPr lIns="45719" rIns="45719"/>
          <a:lstStyle/>
          <a:p>
            <a:pPr>
              <a:defRPr>
                <a:latin typeface="Times"/>
                <a:ea typeface="Times"/>
                <a:cs typeface="Times"/>
                <a:sym typeface="Times"/>
              </a:defRPr>
            </a:pPr>
            <a:endParaRPr/>
          </a:p>
        </p:txBody>
      </p:sp>
      <p:sp>
        <p:nvSpPr>
          <p:cNvPr id="17" name="Rechthoekige driehoek 7"/>
          <p:cNvSpPr/>
          <p:nvPr/>
        </p:nvSpPr>
        <p:spPr>
          <a:xfrm rot="16200000">
            <a:off x="11454000" y="0"/>
            <a:ext cx="738001" cy="738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latin typeface="Times"/>
                <a:ea typeface="Times"/>
                <a:cs typeface="Times"/>
                <a:sym typeface="Times"/>
              </a:defRPr>
            </a:pPr>
            <a:endParaRPr/>
          </a:p>
        </p:txBody>
      </p:sp>
      <p:sp>
        <p:nvSpPr>
          <p:cNvPr id="18" name="Tekstvak 4"/>
          <p:cNvSpPr txBox="1"/>
          <p:nvPr/>
        </p:nvSpPr>
        <p:spPr>
          <a:xfrm>
            <a:off x="719999" y="6343200"/>
            <a:ext cx="2286001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1200">
                <a:solidFill>
                  <a:schemeClr val="accent5"/>
                </a:solidFill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r>
              <a:t>© GO FAIR 2017</a:t>
            </a:r>
          </a:p>
        </p:txBody>
      </p:sp>
      <p:sp>
        <p:nvSpPr>
          <p:cNvPr id="19" name="Rechthoek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latin typeface="Times"/>
                <a:ea typeface="Times"/>
                <a:cs typeface="Times"/>
                <a:sym typeface="Times"/>
              </a:defRPr>
            </a:pPr>
            <a:endParaRPr/>
          </a:p>
        </p:txBody>
      </p:sp>
      <p:pic>
        <p:nvPicPr>
          <p:cNvPr id="20" name="Afbeelding 3" descr="Afbeelding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0"/>
            <a:ext cx="12203998" cy="6870829"/>
          </a:xfrm>
          <a:prstGeom prst="rect">
            <a:avLst/>
          </a:prstGeom>
          <a:ln w="12700">
            <a:miter lim="400000"/>
          </a:ln>
        </p:spPr>
      </p:pic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xfrm>
            <a:off x="960000" y="2805167"/>
            <a:ext cx="10272001" cy="615554"/>
          </a:xfrm>
          <a:prstGeom prst="rect">
            <a:avLst/>
          </a:prstGeom>
        </p:spPr>
        <p:txBody>
          <a:bodyPr/>
          <a:lstStyle>
            <a:lvl1pPr>
              <a:defRPr sz="4000"/>
            </a:lvl1pPr>
          </a:lstStyle>
          <a:p>
            <a:r>
              <a:t>Title Text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960000" y="3458752"/>
            <a:ext cx="10272001" cy="1561179"/>
          </a:xfrm>
          <a:prstGeom prst="rect">
            <a:avLst/>
          </a:prstGeom>
        </p:spPr>
        <p:txBody>
          <a:bodyPr/>
          <a:lstStyle>
            <a:lvl1pPr marL="342882" indent="-342882">
              <a:buClrTx/>
              <a:buSzTx/>
              <a:buNone/>
              <a:defRPr>
                <a:solidFill>
                  <a:srgbClr val="FFFFFF"/>
                </a:solidFill>
              </a:defRPr>
            </a:lvl1pPr>
            <a:lvl2pPr marL="342882" indent="114293">
              <a:buClrTx/>
              <a:buSzTx/>
              <a:buNone/>
              <a:defRPr>
                <a:solidFill>
                  <a:srgbClr val="FFFFFF"/>
                </a:solidFill>
              </a:defRPr>
            </a:lvl2pPr>
            <a:lvl3pPr marL="342882" indent="571470">
              <a:buClrTx/>
              <a:buSzTx/>
              <a:buNone/>
              <a:defRPr>
                <a:solidFill>
                  <a:srgbClr val="FFFFFF"/>
                </a:solidFill>
              </a:defRPr>
            </a:lvl3pPr>
            <a:lvl4pPr marL="342882" indent="1028649">
              <a:buClrTx/>
              <a:buSzTx/>
              <a:buNone/>
              <a:defRPr>
                <a:solidFill>
                  <a:srgbClr val="FFFFFF"/>
                </a:solidFill>
              </a:defRPr>
            </a:lvl4pPr>
            <a:lvl5pPr marL="342882" indent="1485827">
              <a:buClrTx/>
              <a:buSzTx/>
              <a:buNone/>
              <a:defRPr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939799" y="5181600"/>
            <a:ext cx="10292202" cy="1484235"/>
          </a:xfrm>
          <a:prstGeom prst="rect">
            <a:avLst/>
          </a:prstGeom>
        </p:spPr>
        <p:txBody>
          <a:bodyPr/>
          <a:lstStyle/>
          <a:p>
            <a:pPr marL="342882" indent="-342882" algn="r">
              <a:spcBef>
                <a:spcPts val="300"/>
              </a:spcBef>
              <a:buClrTx/>
              <a:buSzTx/>
              <a:buNone/>
              <a:defRPr sz="1500">
                <a:solidFill>
                  <a:schemeClr val="accent1"/>
                </a:solidFill>
              </a:defRPr>
            </a:pPr>
            <a:endParaRPr/>
          </a:p>
        </p:txBody>
      </p:sp>
      <p:sp>
        <p:nvSpPr>
          <p:cNvPr id="2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2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ison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720001" y="1066800"/>
            <a:ext cx="5274401" cy="5090551"/>
          </a:xfrm>
          <a:prstGeom prst="rect">
            <a:avLst/>
          </a:prstGeom>
        </p:spPr>
        <p:txBody>
          <a:bodyPr/>
          <a:lstStyle>
            <a:lvl2pPr marL="742912" indent="-285737"/>
            <a:lvl3pPr marL="1142941" indent="-228589"/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0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mparison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Afbeelding 2" descr="Afbeelding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4200" y="6324600"/>
            <a:ext cx="1190408" cy="335400"/>
          </a:xfrm>
          <a:prstGeom prst="rect">
            <a:avLst/>
          </a:prstGeom>
          <a:ln w="12700">
            <a:miter lim="400000"/>
          </a:ln>
        </p:spPr>
      </p:pic>
      <p:sp>
        <p:nvSpPr>
          <p:cNvPr id="59" name="Rechthoek 3"/>
          <p:cNvSpPr/>
          <p:nvPr/>
        </p:nvSpPr>
        <p:spPr>
          <a:xfrm>
            <a:off x="0" y="0"/>
            <a:ext cx="12192000" cy="720000"/>
          </a:xfrm>
          <a:prstGeom prst="rect">
            <a:avLst/>
          </a:prstGeom>
          <a:solidFill>
            <a:schemeClr val="accent1"/>
          </a:solidFill>
          <a:ln>
            <a:solidFill>
              <a:srgbClr val="4B4B4B"/>
            </a:solidFill>
          </a:ln>
        </p:spPr>
        <p:txBody>
          <a:bodyPr lIns="45719" rIns="45719"/>
          <a:lstStyle/>
          <a:p>
            <a:pPr>
              <a:defRPr>
                <a:latin typeface="Times"/>
                <a:ea typeface="Times"/>
                <a:cs typeface="Times"/>
                <a:sym typeface="Times"/>
              </a:defRPr>
            </a:pPr>
            <a:endParaRPr/>
          </a:p>
        </p:txBody>
      </p:sp>
      <p:sp>
        <p:nvSpPr>
          <p:cNvPr id="60" name="Rechthoekige driehoek 7"/>
          <p:cNvSpPr/>
          <p:nvPr/>
        </p:nvSpPr>
        <p:spPr>
          <a:xfrm rot="16200000">
            <a:off x="11454000" y="0"/>
            <a:ext cx="738001" cy="738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latin typeface="Times"/>
                <a:ea typeface="Times"/>
                <a:cs typeface="Times"/>
                <a:sym typeface="Times"/>
              </a:defRPr>
            </a:pPr>
            <a:endParaRPr/>
          </a:p>
        </p:txBody>
      </p:sp>
      <p:sp>
        <p:nvSpPr>
          <p:cNvPr id="6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719999" y="1065599"/>
            <a:ext cx="5274402" cy="315913"/>
          </a:xfrm>
          <a:prstGeom prst="rect">
            <a:avLst/>
          </a:prstGeom>
        </p:spPr>
        <p:txBody>
          <a:bodyPr anchor="b"/>
          <a:lstStyle>
            <a:lvl1pPr marL="0" indent="0">
              <a:buClrTx/>
              <a:buSzTx/>
              <a:buNone/>
            </a:lvl1pPr>
            <a:lvl2pPr marL="0" indent="457178">
              <a:buClrTx/>
              <a:buSzTx/>
              <a:buNone/>
            </a:lvl2pPr>
            <a:lvl3pPr marL="0" indent="914353">
              <a:buClrTx/>
              <a:buSzTx/>
              <a:buNone/>
            </a:lvl3pPr>
            <a:lvl4pPr marL="0" indent="1371531">
              <a:buClrTx/>
              <a:buSzTx/>
              <a:buNone/>
            </a:lvl4pPr>
            <a:lvl5pPr marL="0" indent="1828708">
              <a:buClrTx/>
              <a:buSzTx/>
              <a:buNone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2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260572" y="1065599"/>
            <a:ext cx="5220234" cy="315913"/>
          </a:xfrm>
          <a:prstGeom prst="rect">
            <a:avLst/>
          </a:prstGeom>
        </p:spPr>
        <p:txBody>
          <a:bodyPr anchor="b"/>
          <a:lstStyle/>
          <a:p>
            <a:pPr marL="0" indent="0">
              <a:buClrTx/>
              <a:buSzTx/>
              <a:buNone/>
            </a:pPr>
            <a:endParaRPr/>
          </a:p>
        </p:txBody>
      </p:sp>
      <p:sp>
        <p:nvSpPr>
          <p:cNvPr id="63" name="Title 1"/>
          <p:cNvSpPr txBox="1"/>
          <p:nvPr/>
        </p:nvSpPr>
        <p:spPr>
          <a:xfrm>
            <a:off x="719999" y="253087"/>
            <a:ext cx="10752002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>
            <a:lvl1pPr>
              <a:defRPr sz="2800" b="1" cap="all">
                <a:solidFill>
                  <a:srgbClr val="FFFFFF"/>
                </a:solidFill>
              </a:defRPr>
            </a:lvl1pPr>
          </a:lstStyle>
          <a:p>
            <a:r>
              <a:t>KLIK OM STIJL TE BEWERKEN</a:t>
            </a:r>
          </a:p>
        </p:txBody>
      </p:sp>
      <p:pic>
        <p:nvPicPr>
          <p:cNvPr id="64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425" y="6400800"/>
            <a:ext cx="713618" cy="251551"/>
          </a:xfrm>
          <a:prstGeom prst="rect">
            <a:avLst/>
          </a:prstGeom>
          <a:ln w="12700">
            <a:miter lim="400000"/>
          </a:ln>
        </p:spPr>
      </p:pic>
      <p:sp>
        <p:nvSpPr>
          <p:cNvPr id="6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ntent with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Afbeelding 2" descr="Afbeelding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4200" y="6324600"/>
            <a:ext cx="1190408" cy="335400"/>
          </a:xfrm>
          <a:prstGeom prst="rect">
            <a:avLst/>
          </a:prstGeom>
          <a:ln w="12700">
            <a:miter lim="400000"/>
          </a:ln>
        </p:spPr>
      </p:pic>
      <p:sp>
        <p:nvSpPr>
          <p:cNvPr id="80" name="Rechthoek 3"/>
          <p:cNvSpPr/>
          <p:nvPr/>
        </p:nvSpPr>
        <p:spPr>
          <a:xfrm>
            <a:off x="0" y="0"/>
            <a:ext cx="12192000" cy="720000"/>
          </a:xfrm>
          <a:prstGeom prst="rect">
            <a:avLst/>
          </a:prstGeom>
          <a:solidFill>
            <a:schemeClr val="accent1"/>
          </a:solidFill>
          <a:ln>
            <a:solidFill>
              <a:srgbClr val="4B4B4B"/>
            </a:solidFill>
          </a:ln>
        </p:spPr>
        <p:txBody>
          <a:bodyPr lIns="45719" rIns="45719"/>
          <a:lstStyle/>
          <a:p>
            <a:pPr>
              <a:defRPr>
                <a:latin typeface="Times"/>
                <a:ea typeface="Times"/>
                <a:cs typeface="Times"/>
                <a:sym typeface="Times"/>
              </a:defRPr>
            </a:pPr>
            <a:endParaRPr/>
          </a:p>
        </p:txBody>
      </p:sp>
      <p:sp>
        <p:nvSpPr>
          <p:cNvPr id="81" name="Rechthoekige driehoek 7"/>
          <p:cNvSpPr/>
          <p:nvPr/>
        </p:nvSpPr>
        <p:spPr>
          <a:xfrm rot="16200000">
            <a:off x="11454000" y="0"/>
            <a:ext cx="738001" cy="738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latin typeface="Times"/>
                <a:ea typeface="Times"/>
                <a:cs typeface="Times"/>
                <a:sym typeface="Times"/>
              </a:defRPr>
            </a:pPr>
            <a:endParaRPr/>
          </a:p>
        </p:txBody>
      </p:sp>
      <p:sp>
        <p:nvSpPr>
          <p:cNvPr id="82" name="Title Text"/>
          <p:cNvSpPr txBox="1">
            <a:spLocks noGrp="1"/>
          </p:cNvSpPr>
          <p:nvPr>
            <p:ph type="title"/>
          </p:nvPr>
        </p:nvSpPr>
        <p:spPr>
          <a:xfrm>
            <a:off x="720002" y="1079999"/>
            <a:ext cx="4011085" cy="818402"/>
          </a:xfrm>
          <a:prstGeom prst="rect">
            <a:avLst/>
          </a:prstGeom>
        </p:spPr>
        <p:txBody>
          <a:bodyPr anchor="t"/>
          <a:lstStyle>
            <a:lvl1pPr>
              <a:defRPr sz="2000">
                <a:solidFill>
                  <a:schemeClr val="accent5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8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4978400" y="1079999"/>
            <a:ext cx="6502400" cy="4780802"/>
          </a:xfrm>
          <a:prstGeom prst="rect">
            <a:avLst/>
          </a:prstGeom>
        </p:spPr>
        <p:txBody>
          <a:bodyPr/>
          <a:lstStyle>
            <a:lvl1pPr>
              <a:spcBef>
                <a:spcPts val="500"/>
              </a:spcBef>
              <a:defRPr sz="2200"/>
            </a:lvl1pPr>
            <a:lvl2pPr marL="742912" indent="-285737">
              <a:spcBef>
                <a:spcPts val="500"/>
              </a:spcBef>
              <a:defRPr sz="2200"/>
            </a:lvl2pPr>
            <a:lvl3pPr marL="1165800" indent="-251447">
              <a:spcBef>
                <a:spcPts val="500"/>
              </a:spcBef>
              <a:defRPr sz="2200"/>
            </a:lvl3pPr>
            <a:lvl4pPr marL="1622978" indent="-251447">
              <a:spcBef>
                <a:spcPts val="500"/>
              </a:spcBef>
              <a:defRPr sz="2200"/>
            </a:lvl4pPr>
            <a:lvl5pPr marL="2080156" indent="-251447">
              <a:spcBef>
                <a:spcPts val="500"/>
              </a:spcBef>
              <a:defRPr sz="2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720002" y="1966799"/>
            <a:ext cx="4011085" cy="3880801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300"/>
              </a:spcBef>
              <a:buClrTx/>
              <a:buSzTx/>
              <a:buNone/>
              <a:defRPr sz="1400"/>
            </a:pPr>
            <a:endParaRPr/>
          </a:p>
        </p:txBody>
      </p:sp>
      <p:sp>
        <p:nvSpPr>
          <p:cNvPr id="85" name="Title 1"/>
          <p:cNvSpPr txBox="1"/>
          <p:nvPr/>
        </p:nvSpPr>
        <p:spPr>
          <a:xfrm>
            <a:off x="719999" y="253087"/>
            <a:ext cx="10752002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>
            <a:lvl1pPr>
              <a:defRPr sz="2800" b="1" cap="all">
                <a:solidFill>
                  <a:srgbClr val="FFFFFF"/>
                </a:solidFill>
              </a:defRPr>
            </a:lvl1pPr>
          </a:lstStyle>
          <a:p>
            <a:r>
              <a:t>KLIK OM STIJL TE BEWERKEN</a:t>
            </a:r>
          </a:p>
        </p:txBody>
      </p:sp>
      <p:pic>
        <p:nvPicPr>
          <p:cNvPr id="86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425" y="6400800"/>
            <a:ext cx="713618" cy="251551"/>
          </a:xfrm>
          <a:prstGeom prst="rect">
            <a:avLst/>
          </a:prstGeom>
          <a:ln w="12700">
            <a:miter lim="400000"/>
          </a:ln>
        </p:spPr>
      </p:pic>
      <p:sp>
        <p:nvSpPr>
          <p:cNvPr id="8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itle Text"/>
          <p:cNvSpPr txBox="1">
            <a:spLocks noGrp="1"/>
          </p:cNvSpPr>
          <p:nvPr>
            <p:ph type="title"/>
          </p:nvPr>
        </p:nvSpPr>
        <p:spPr>
          <a:xfrm>
            <a:off x="2389716" y="5280862"/>
            <a:ext cx="7315201" cy="338139"/>
          </a:xfrm>
          <a:prstGeom prst="rect">
            <a:avLst/>
          </a:prstGeom>
        </p:spPr>
        <p:txBody>
          <a:bodyPr/>
          <a:lstStyle>
            <a:lvl1pPr>
              <a:defRPr sz="1800" cap="none">
                <a:solidFill>
                  <a:schemeClr val="accent5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95" name="Picture Placeholder 2"/>
          <p:cNvSpPr>
            <a:spLocks noGrp="1"/>
          </p:cNvSpPr>
          <p:nvPr>
            <p:ph type="pic" sz="half" idx="13"/>
          </p:nvPr>
        </p:nvSpPr>
        <p:spPr>
          <a:xfrm>
            <a:off x="2389716" y="1079999"/>
            <a:ext cx="7315201" cy="41148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9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389716" y="5728537"/>
            <a:ext cx="7315201" cy="271463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300"/>
              </a:spcBef>
              <a:buClrTx/>
              <a:buSzTx/>
              <a:buNone/>
              <a:defRPr sz="1300"/>
            </a:lvl1pPr>
            <a:lvl2pPr marL="0" indent="457178">
              <a:spcBef>
                <a:spcPts val="300"/>
              </a:spcBef>
              <a:buClrTx/>
              <a:buSzTx/>
              <a:buNone/>
              <a:defRPr sz="1300"/>
            </a:lvl2pPr>
            <a:lvl3pPr marL="0" indent="914353">
              <a:spcBef>
                <a:spcPts val="300"/>
              </a:spcBef>
              <a:buClrTx/>
              <a:buSzTx/>
              <a:buNone/>
              <a:defRPr sz="1300"/>
            </a:lvl3pPr>
            <a:lvl4pPr marL="0" indent="1371531">
              <a:spcBef>
                <a:spcPts val="300"/>
              </a:spcBef>
              <a:buClrTx/>
              <a:buSzTx/>
              <a:buNone/>
              <a:defRPr sz="1300"/>
            </a:lvl4pPr>
            <a:lvl5pPr marL="0" indent="1828708">
              <a:spcBef>
                <a:spcPts val="300"/>
              </a:spcBef>
              <a:buClrTx/>
              <a:buSzTx/>
              <a:buNone/>
              <a:defRPr sz="13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tif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2" descr="Afbeelding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744200" y="6324600"/>
            <a:ext cx="1190408" cy="335400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Rechthoek 3"/>
          <p:cNvSpPr/>
          <p:nvPr/>
        </p:nvSpPr>
        <p:spPr>
          <a:xfrm>
            <a:off x="0" y="0"/>
            <a:ext cx="12192000" cy="720000"/>
          </a:xfrm>
          <a:prstGeom prst="rect">
            <a:avLst/>
          </a:prstGeom>
          <a:solidFill>
            <a:schemeClr val="accent1"/>
          </a:solidFill>
          <a:ln>
            <a:solidFill>
              <a:srgbClr val="4B4B4B"/>
            </a:solidFill>
          </a:ln>
        </p:spPr>
        <p:txBody>
          <a:bodyPr lIns="45719" rIns="45719"/>
          <a:lstStyle/>
          <a:p>
            <a:pPr>
              <a:defRPr>
                <a:latin typeface="Times"/>
                <a:ea typeface="Times"/>
                <a:cs typeface="Times"/>
                <a:sym typeface="Times"/>
              </a:defRPr>
            </a:pPr>
            <a:endParaRPr/>
          </a:p>
        </p:txBody>
      </p:sp>
      <p:sp>
        <p:nvSpPr>
          <p:cNvPr id="4" name="Rechthoekige driehoek 7"/>
          <p:cNvSpPr/>
          <p:nvPr/>
        </p:nvSpPr>
        <p:spPr>
          <a:xfrm rot="16200000">
            <a:off x="11454000" y="0"/>
            <a:ext cx="738001" cy="738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latin typeface="Times"/>
                <a:ea typeface="Times"/>
                <a:cs typeface="Times"/>
                <a:sym typeface="Times"/>
              </a:defRPr>
            </a:pPr>
            <a:endParaRPr/>
          </a:p>
        </p:txBody>
      </p:sp>
      <p:sp>
        <p:nvSpPr>
          <p:cNvPr id="5" name="Title Text"/>
          <p:cNvSpPr txBox="1">
            <a:spLocks noGrp="1"/>
          </p:cNvSpPr>
          <p:nvPr>
            <p:ph type="title"/>
          </p:nvPr>
        </p:nvSpPr>
        <p:spPr>
          <a:xfrm>
            <a:off x="719999" y="228600"/>
            <a:ext cx="10752002" cy="4308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b">
            <a:normAutofit/>
          </a:bodyPr>
          <a:lstStyle/>
          <a:p>
            <a:r>
              <a:t>Title Text</a:t>
            </a:r>
          </a:p>
        </p:txBody>
      </p:sp>
      <p:sp>
        <p:nvSpPr>
          <p:cNvPr id="6" name="Body Level One…"/>
          <p:cNvSpPr txBox="1">
            <a:spLocks noGrp="1"/>
          </p:cNvSpPr>
          <p:nvPr>
            <p:ph type="body" idx="1"/>
          </p:nvPr>
        </p:nvSpPr>
        <p:spPr>
          <a:xfrm>
            <a:off x="719999" y="1066800"/>
            <a:ext cx="10752002" cy="5095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7" name="Image" descr="Image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6425" y="6400800"/>
            <a:ext cx="713618" cy="251551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latin typeface="Times"/>
                <a:ea typeface="Times"/>
                <a:cs typeface="Times"/>
                <a:sym typeface="Times"/>
              </a:defRPr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4" r:id="rId5"/>
    <p:sldLayoutId id="2147483655" r:id="rId6"/>
    <p:sldLayoutId id="2147483656" r:id="rId7"/>
  </p:sldLayoutIdLst>
  <p:transition spd="med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all" spc="0" baseline="0">
          <a:solidFill>
            <a:srgbClr val="FFFFFF"/>
          </a:solidFill>
          <a:uFillTx/>
          <a:latin typeface="+mj-lt"/>
          <a:ea typeface="+mj-ea"/>
          <a:cs typeface="+mj-cs"/>
          <a:sym typeface="Trebuchet MS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all" spc="0" baseline="0">
          <a:solidFill>
            <a:srgbClr val="FFFFFF"/>
          </a:solidFill>
          <a:uFillTx/>
          <a:latin typeface="+mj-lt"/>
          <a:ea typeface="+mj-ea"/>
          <a:cs typeface="+mj-cs"/>
          <a:sym typeface="Trebuchet MS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all" spc="0" baseline="0">
          <a:solidFill>
            <a:srgbClr val="FFFFFF"/>
          </a:solidFill>
          <a:uFillTx/>
          <a:latin typeface="+mj-lt"/>
          <a:ea typeface="+mj-ea"/>
          <a:cs typeface="+mj-cs"/>
          <a:sym typeface="Trebuchet MS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all" spc="0" baseline="0">
          <a:solidFill>
            <a:srgbClr val="FFFFFF"/>
          </a:solidFill>
          <a:uFillTx/>
          <a:latin typeface="+mj-lt"/>
          <a:ea typeface="+mj-ea"/>
          <a:cs typeface="+mj-cs"/>
          <a:sym typeface="Trebuchet MS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all" spc="0" baseline="0">
          <a:solidFill>
            <a:srgbClr val="FFFFFF"/>
          </a:solidFill>
          <a:uFillTx/>
          <a:latin typeface="+mj-lt"/>
          <a:ea typeface="+mj-ea"/>
          <a:cs typeface="+mj-cs"/>
          <a:sym typeface="Trebuchet MS"/>
        </a:defRPr>
      </a:lvl5pPr>
      <a:lvl6pPr marL="0" marR="0" indent="457178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all" spc="0" baseline="0">
          <a:solidFill>
            <a:srgbClr val="FFFFFF"/>
          </a:solidFill>
          <a:uFillTx/>
          <a:latin typeface="+mj-lt"/>
          <a:ea typeface="+mj-ea"/>
          <a:cs typeface="+mj-cs"/>
          <a:sym typeface="Trebuchet MS"/>
        </a:defRPr>
      </a:lvl6pPr>
      <a:lvl7pPr marL="0" marR="0" indent="914353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all" spc="0" baseline="0">
          <a:solidFill>
            <a:srgbClr val="FFFFFF"/>
          </a:solidFill>
          <a:uFillTx/>
          <a:latin typeface="+mj-lt"/>
          <a:ea typeface="+mj-ea"/>
          <a:cs typeface="+mj-cs"/>
          <a:sym typeface="Trebuchet MS"/>
        </a:defRPr>
      </a:lvl7pPr>
      <a:lvl8pPr marL="0" marR="0" indent="1371531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all" spc="0" baseline="0">
          <a:solidFill>
            <a:srgbClr val="FFFFFF"/>
          </a:solidFill>
          <a:uFillTx/>
          <a:latin typeface="+mj-lt"/>
          <a:ea typeface="+mj-ea"/>
          <a:cs typeface="+mj-cs"/>
          <a:sym typeface="Trebuchet MS"/>
        </a:defRPr>
      </a:lvl8pPr>
      <a:lvl9pPr marL="0" marR="0" indent="1828708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all" spc="0" baseline="0">
          <a:solidFill>
            <a:srgbClr val="FFFFFF"/>
          </a:solidFill>
          <a:uFillTx/>
          <a:latin typeface="+mj-lt"/>
          <a:ea typeface="+mj-ea"/>
          <a:cs typeface="+mj-cs"/>
          <a:sym typeface="Trebuchet MS"/>
        </a:defRPr>
      </a:lvl9pPr>
    </p:titleStyle>
    <p:bodyStyle>
      <a:lvl1pPr marL="342881" marR="0" indent="-342881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>
          <a:schemeClr val="accent5"/>
        </a:buClr>
        <a:buSzPct val="75000"/>
        <a:buFontTx/>
        <a:buChar char="■"/>
        <a:tabLst/>
        <a:defRPr sz="2000" b="1" i="0" u="none" strike="noStrike" cap="none" spc="0" baseline="0">
          <a:solidFill>
            <a:schemeClr val="accent5"/>
          </a:solidFill>
          <a:uFillTx/>
          <a:latin typeface="+mj-lt"/>
          <a:ea typeface="+mj-ea"/>
          <a:cs typeface="+mj-cs"/>
          <a:sym typeface="Trebuchet MS"/>
        </a:defRPr>
      </a:lvl1pPr>
      <a:lvl2pPr marL="774661" marR="0" indent="-317485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>
          <a:schemeClr val="accent5"/>
        </a:buClr>
        <a:buSzPct val="70000"/>
        <a:buFontTx/>
        <a:buChar char="■"/>
        <a:tabLst/>
        <a:defRPr sz="2000" b="1" i="0" u="none" strike="noStrike" cap="none" spc="0" baseline="0">
          <a:solidFill>
            <a:schemeClr val="accent5"/>
          </a:solidFill>
          <a:uFillTx/>
          <a:latin typeface="+mj-lt"/>
          <a:ea typeface="+mj-ea"/>
          <a:cs typeface="+mj-cs"/>
          <a:sym typeface="Trebuchet MS"/>
        </a:defRPr>
      </a:lvl2pPr>
      <a:lvl3pPr marL="1168340" marR="0" indent="-253987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>
          <a:schemeClr val="accent5"/>
        </a:buClr>
        <a:buSzPct val="100000"/>
        <a:buFontTx/>
        <a:buChar char="▪"/>
        <a:tabLst/>
        <a:defRPr sz="2000" b="1" i="0" u="none" strike="noStrike" cap="none" spc="0" baseline="0">
          <a:solidFill>
            <a:schemeClr val="accent5"/>
          </a:solidFill>
          <a:uFillTx/>
          <a:latin typeface="+mj-lt"/>
          <a:ea typeface="+mj-ea"/>
          <a:cs typeface="+mj-cs"/>
          <a:sym typeface="Trebuchet MS"/>
        </a:defRPr>
      </a:lvl3pPr>
      <a:lvl4pPr marL="1625518" marR="0" indent="-253987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>
          <a:schemeClr val="accent5"/>
        </a:buClr>
        <a:buSzPct val="100000"/>
        <a:buFontTx/>
        <a:buChar char="•"/>
        <a:tabLst/>
        <a:defRPr sz="2000" b="1" i="0" u="none" strike="noStrike" cap="none" spc="0" baseline="0">
          <a:solidFill>
            <a:schemeClr val="accent5"/>
          </a:solidFill>
          <a:uFillTx/>
          <a:latin typeface="+mj-lt"/>
          <a:ea typeface="+mj-ea"/>
          <a:cs typeface="+mj-cs"/>
          <a:sym typeface="Trebuchet MS"/>
        </a:defRPr>
      </a:lvl4pPr>
      <a:lvl5pPr marL="2082696" marR="0" indent="-253987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>
          <a:schemeClr val="accent5"/>
        </a:buClr>
        <a:buSzPct val="85000"/>
        <a:buFontTx/>
        <a:buChar char="•"/>
        <a:tabLst/>
        <a:defRPr sz="2000" b="1" i="0" u="none" strike="noStrike" cap="none" spc="0" baseline="0">
          <a:solidFill>
            <a:schemeClr val="accent5"/>
          </a:solidFill>
          <a:uFillTx/>
          <a:latin typeface="+mj-lt"/>
          <a:ea typeface="+mj-ea"/>
          <a:cs typeface="+mj-cs"/>
          <a:sym typeface="Trebuchet MS"/>
        </a:defRPr>
      </a:lvl5pPr>
      <a:lvl6pPr marL="2539872" marR="0" indent="-253987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>
          <a:schemeClr val="accent5"/>
        </a:buClr>
        <a:buSzPct val="85000"/>
        <a:buFontTx/>
        <a:buChar char="•"/>
        <a:tabLst/>
        <a:defRPr sz="2000" b="1" i="0" u="none" strike="noStrike" cap="none" spc="0" baseline="0">
          <a:solidFill>
            <a:schemeClr val="accent5"/>
          </a:solidFill>
          <a:uFillTx/>
          <a:latin typeface="+mj-lt"/>
          <a:ea typeface="+mj-ea"/>
          <a:cs typeface="+mj-cs"/>
          <a:sym typeface="Trebuchet MS"/>
        </a:defRPr>
      </a:lvl6pPr>
      <a:lvl7pPr marL="2997050" marR="0" indent="-253987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>
          <a:schemeClr val="accent5"/>
        </a:buClr>
        <a:buSzPct val="85000"/>
        <a:buFontTx/>
        <a:buChar char="•"/>
        <a:tabLst/>
        <a:defRPr sz="2000" b="1" i="0" u="none" strike="noStrike" cap="none" spc="0" baseline="0">
          <a:solidFill>
            <a:schemeClr val="accent5"/>
          </a:solidFill>
          <a:uFillTx/>
          <a:latin typeface="+mj-lt"/>
          <a:ea typeface="+mj-ea"/>
          <a:cs typeface="+mj-cs"/>
          <a:sym typeface="Trebuchet MS"/>
        </a:defRPr>
      </a:lvl7pPr>
      <a:lvl8pPr marL="3454227" marR="0" indent="-253987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>
          <a:schemeClr val="accent5"/>
        </a:buClr>
        <a:buSzPct val="85000"/>
        <a:buFontTx/>
        <a:buChar char="•"/>
        <a:tabLst/>
        <a:defRPr sz="2000" b="1" i="0" u="none" strike="noStrike" cap="none" spc="0" baseline="0">
          <a:solidFill>
            <a:schemeClr val="accent5"/>
          </a:solidFill>
          <a:uFillTx/>
          <a:latin typeface="+mj-lt"/>
          <a:ea typeface="+mj-ea"/>
          <a:cs typeface="+mj-cs"/>
          <a:sym typeface="Trebuchet MS"/>
        </a:defRPr>
      </a:lvl8pPr>
      <a:lvl9pPr marL="3911404" marR="0" indent="-253987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>
          <a:schemeClr val="accent5"/>
        </a:buClr>
        <a:buSzPct val="85000"/>
        <a:buFontTx/>
        <a:buChar char="•"/>
        <a:tabLst/>
        <a:defRPr sz="2000" b="1" i="0" u="none" strike="noStrike" cap="none" spc="0" baseline="0">
          <a:solidFill>
            <a:schemeClr val="accent5"/>
          </a:solidFill>
          <a:uFillTx/>
          <a:latin typeface="+mj-lt"/>
          <a:ea typeface="+mj-ea"/>
          <a:cs typeface="+mj-cs"/>
          <a:sym typeface="Trebuchet MS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imes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imes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imes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imes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imes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imes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imes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imes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ime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mailto:luiz.bonino@go-fair.org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7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7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Titel 1"/>
          <p:cNvSpPr txBox="1">
            <a:spLocks noGrp="1"/>
          </p:cNvSpPr>
          <p:nvPr>
            <p:ph type="ctrTitle"/>
          </p:nvPr>
        </p:nvSpPr>
        <p:spPr>
          <a:xfrm>
            <a:off x="959999" y="2485641"/>
            <a:ext cx="10272002" cy="148423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Fair digital framework</a:t>
            </a:r>
            <a:br>
              <a:rPr lang="en-US" dirty="0"/>
            </a:br>
            <a:r>
              <a:rPr lang="en-US" dirty="0"/>
              <a:t>fair digital object + </a:t>
            </a:r>
            <a:r>
              <a:rPr lang="en-US" dirty="0" err="1"/>
              <a:t>ldp</a:t>
            </a:r>
            <a:endParaRPr dirty="0"/>
          </a:p>
        </p:txBody>
      </p:sp>
      <p:sp>
        <p:nvSpPr>
          <p:cNvPr id="107" name="Tijdelijke aanduiding voor tekst 2"/>
          <p:cNvSpPr txBox="1">
            <a:spLocks noGrp="1"/>
          </p:cNvSpPr>
          <p:nvPr>
            <p:ph type="subTitle" sz="quarter" idx="1"/>
          </p:nvPr>
        </p:nvSpPr>
        <p:spPr>
          <a:xfrm>
            <a:off x="959999" y="3956434"/>
            <a:ext cx="10272002" cy="1063497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08" name="Tijdelijke aanduiding voor tekst 3"/>
          <p:cNvSpPr>
            <a:spLocks noGrp="1"/>
          </p:cNvSpPr>
          <p:nvPr>
            <p:ph type="body" idx="13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pPr marL="342882" indent="-342882" algn="r">
              <a:spcBef>
                <a:spcPts val="300"/>
              </a:spcBef>
              <a:buClrTx/>
              <a:buSzTx/>
              <a:buNone/>
              <a:defRPr sz="1500">
                <a:solidFill>
                  <a:schemeClr val="accent1"/>
                </a:solidFill>
              </a:defRPr>
            </a:pPr>
            <a:r>
              <a:t>Luiz Bonino</a:t>
            </a:r>
          </a:p>
          <a:p>
            <a:pPr marL="342882" indent="-342882" algn="r">
              <a:spcBef>
                <a:spcPts val="300"/>
              </a:spcBef>
              <a:buClrTx/>
              <a:buSzTx/>
              <a:buNone/>
              <a:defRPr sz="1500">
                <a:solidFill>
                  <a:schemeClr val="accent1"/>
                </a:solidFill>
              </a:defRPr>
            </a:pPr>
            <a:r>
              <a:rPr u="sng">
                <a:solidFill>
                  <a:srgbClr val="4B4B4B"/>
                </a:solidFill>
                <a:uFill>
                  <a:solidFill>
                    <a:srgbClr val="4B4B4B"/>
                  </a:solidFill>
                </a:uFill>
                <a:hlinkClick r:id="rId2"/>
              </a:rPr>
              <a:t>luiz.bonino@go-fair.org</a:t>
            </a:r>
          </a:p>
        </p:txBody>
      </p:sp>
      <p:pic>
        <p:nvPicPr>
          <p:cNvPr id="109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9754" y="505452"/>
            <a:ext cx="4318001" cy="1079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Fair digital Framework - conceptual framework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Fair digital Framework - conceptual framework</a:t>
            </a:r>
          </a:p>
        </p:txBody>
      </p:sp>
      <p:pic>
        <p:nvPicPr>
          <p:cNvPr id="29" name="Image" descr="Image">
            <a:extLst>
              <a:ext uri="{FF2B5EF4-FFF2-40B4-BE49-F238E27FC236}">
                <a16:creationId xmlns:a16="http://schemas.microsoft.com/office/drawing/2014/main" id="{B41E4FF5-63E1-0640-934B-95AD73CF93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3812" y="1026430"/>
            <a:ext cx="3359239" cy="2326370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240EE99-A8DC-F64C-9A3C-1C59F7918C5B}"/>
              </a:ext>
            </a:extLst>
          </p:cNvPr>
          <p:cNvSpPr txBox="1"/>
          <p:nvPr/>
        </p:nvSpPr>
        <p:spPr>
          <a:xfrm>
            <a:off x="8589641" y="1958783"/>
            <a:ext cx="2695608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rgbClr val="4B4B4B"/>
                </a:solidFill>
                <a:effectLst/>
                <a:uFillTx/>
                <a:latin typeface="+mj-lt"/>
                <a:ea typeface="+mj-ea"/>
                <a:cs typeface="+mj-cs"/>
                <a:sym typeface="Trebuchet MS"/>
              </a:rPr>
              <a:t>Architectural layer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4390054-DE11-2349-AC5D-6BEC623BD3A4}"/>
              </a:ext>
            </a:extLst>
          </p:cNvPr>
          <p:cNvSpPr txBox="1"/>
          <p:nvPr/>
        </p:nvSpPr>
        <p:spPr>
          <a:xfrm>
            <a:off x="8402893" y="4636668"/>
            <a:ext cx="3069108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rgbClr val="4B4B4B"/>
                </a:solidFill>
                <a:effectLst/>
                <a:uFillTx/>
                <a:latin typeface="+mj-lt"/>
                <a:ea typeface="+mj-ea"/>
                <a:cs typeface="+mj-cs"/>
                <a:sym typeface="Trebuchet MS"/>
              </a:rPr>
              <a:t>Implementation layer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2CC8693-F6E7-1145-B25A-EB6447FDC20F}"/>
              </a:ext>
            </a:extLst>
          </p:cNvPr>
          <p:cNvCxnSpPr>
            <a:cxnSpLocks/>
          </p:cNvCxnSpPr>
          <p:nvPr/>
        </p:nvCxnSpPr>
        <p:spPr>
          <a:xfrm>
            <a:off x="2406554" y="3817256"/>
            <a:ext cx="8665029" cy="0"/>
          </a:xfrm>
          <a:prstGeom prst="line">
            <a:avLst/>
          </a:prstGeom>
          <a:noFill/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0420602-378D-6D43-BF74-F503769015A6}"/>
              </a:ext>
            </a:extLst>
          </p:cNvPr>
          <p:cNvSpPr txBox="1"/>
          <p:nvPr/>
        </p:nvSpPr>
        <p:spPr>
          <a:xfrm>
            <a:off x="140280" y="3820050"/>
            <a:ext cx="3021018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rgbClr val="4B4B4B"/>
                </a:solidFill>
                <a:effectLst/>
                <a:uFillTx/>
                <a:latin typeface="+mj-lt"/>
                <a:ea typeface="+mj-ea"/>
                <a:cs typeface="+mj-cs"/>
                <a:sym typeface="Trebuchet MS"/>
              </a:rPr>
              <a:t>Linked Data Platform</a:t>
            </a:r>
          </a:p>
        </p:txBody>
      </p:sp>
      <p:sp>
        <p:nvSpPr>
          <p:cNvPr id="8" name="Down Arrow 7">
            <a:extLst>
              <a:ext uri="{FF2B5EF4-FFF2-40B4-BE49-F238E27FC236}">
                <a16:creationId xmlns:a16="http://schemas.microsoft.com/office/drawing/2014/main" id="{9E4F1331-603B-B047-BDC8-23A04727062D}"/>
              </a:ext>
            </a:extLst>
          </p:cNvPr>
          <p:cNvSpPr/>
          <p:nvPr/>
        </p:nvSpPr>
        <p:spPr>
          <a:xfrm>
            <a:off x="4307926" y="3352800"/>
            <a:ext cx="1901371" cy="1283868"/>
          </a:xfrm>
          <a:prstGeom prst="downArrow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4B4B4B"/>
              </a:solidFill>
              <a:effectLst/>
              <a:uFillTx/>
              <a:latin typeface="+mj-lt"/>
              <a:ea typeface="+mj-ea"/>
              <a:cs typeface="+mj-cs"/>
              <a:sym typeface="Trebuchet MS"/>
            </a:endParaRPr>
          </a:p>
        </p:txBody>
      </p:sp>
      <p:sp>
        <p:nvSpPr>
          <p:cNvPr id="10" name="Down Arrow 9">
            <a:extLst>
              <a:ext uri="{FF2B5EF4-FFF2-40B4-BE49-F238E27FC236}">
                <a16:creationId xmlns:a16="http://schemas.microsoft.com/office/drawing/2014/main" id="{501276D4-9B73-0A4D-9756-DF78B9926CB9}"/>
              </a:ext>
            </a:extLst>
          </p:cNvPr>
          <p:cNvSpPr/>
          <p:nvPr/>
        </p:nvSpPr>
        <p:spPr>
          <a:xfrm rot="18180305">
            <a:off x="3124313" y="4171171"/>
            <a:ext cx="556801" cy="1052932"/>
          </a:xfrm>
          <a:prstGeom prst="downArrow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4B4B4B"/>
              </a:solidFill>
              <a:effectLst/>
              <a:uFillTx/>
              <a:latin typeface="+mj-lt"/>
              <a:ea typeface="+mj-ea"/>
              <a:cs typeface="+mj-cs"/>
              <a:sym typeface="Trebuchet M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28EA3BD-4649-4941-86FA-51A316F535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2093" y="4867499"/>
            <a:ext cx="2580958" cy="1321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975155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Fair digital Framework - conceptual framework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Fair digital Framework - conceptual framework</a:t>
            </a:r>
          </a:p>
        </p:txBody>
      </p:sp>
      <p:sp>
        <p:nvSpPr>
          <p:cNvPr id="258" name="FAIR Digital Object"/>
          <p:cNvSpPr/>
          <p:nvPr/>
        </p:nvSpPr>
        <p:spPr>
          <a:xfrm>
            <a:off x="4201638" y="2896227"/>
            <a:ext cx="3362566" cy="2170302"/>
          </a:xfrm>
          <a:prstGeom prst="roundRect">
            <a:avLst>
              <a:gd name="adj" fmla="val 19768"/>
            </a:avLst>
          </a:prstGeom>
          <a:solidFill>
            <a:srgbClr val="B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chemeClr val="accent1">
                    <a:lumOff val="-5568"/>
                  </a:schemeClr>
                </a:solidFill>
              </a:defRPr>
            </a:lvl1pPr>
          </a:lstStyle>
          <a:p>
            <a:r>
              <a:t>FAIR Digital Object</a:t>
            </a:r>
          </a:p>
        </p:txBody>
      </p:sp>
      <p:sp>
        <p:nvSpPr>
          <p:cNvPr id="259" name="&lt;&lt;FDF Object&gt;&gt;…"/>
          <p:cNvSpPr/>
          <p:nvPr/>
        </p:nvSpPr>
        <p:spPr>
          <a:xfrm>
            <a:off x="8613630" y="3334827"/>
            <a:ext cx="3321020" cy="1293101"/>
          </a:xfrm>
          <a:prstGeom prst="roundRect">
            <a:avLst>
              <a:gd name="adj" fmla="val 33179"/>
            </a:avLst>
          </a:prstGeom>
          <a:solidFill>
            <a:srgbClr val="BFFFFF"/>
          </a:solidFill>
          <a:ln w="25400">
            <a:solidFill>
              <a:srgbClr val="7777A0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 algn="ctr">
              <a:defRPr sz="1700" b="1">
                <a:solidFill>
                  <a:schemeClr val="accent1">
                    <a:lumOff val="-5568"/>
                  </a:schemeClr>
                </a:solidFill>
              </a:defRPr>
            </a:pPr>
            <a:r>
              <a:t>&lt;&lt;FDF Object&gt;&gt;</a:t>
            </a:r>
          </a:p>
          <a:p>
            <a:pPr algn="ctr">
              <a:defRPr sz="2000">
                <a:solidFill>
                  <a:schemeClr val="accent1">
                    <a:lumOff val="-5568"/>
                  </a:schemeClr>
                </a:solidFill>
              </a:defRPr>
            </a:pPr>
            <a:r>
              <a:t>Globally Unique, Persistent and Resolvable Identifier</a:t>
            </a:r>
          </a:p>
        </p:txBody>
      </p:sp>
      <p:sp>
        <p:nvSpPr>
          <p:cNvPr id="260" name="isMetadataOf"/>
          <p:cNvSpPr txBox="1"/>
          <p:nvPr/>
        </p:nvSpPr>
        <p:spPr>
          <a:xfrm rot="19839468">
            <a:off x="7434872" y="2582459"/>
            <a:ext cx="1155748" cy="29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/>
            </a:lvl1pPr>
          </a:lstStyle>
          <a:p>
            <a:r>
              <a:rPr dirty="0" err="1"/>
              <a:t>isMetadataOf</a:t>
            </a:r>
            <a:endParaRPr dirty="0"/>
          </a:p>
        </p:txBody>
      </p:sp>
      <p:sp>
        <p:nvSpPr>
          <p:cNvPr id="261" name="identifies"/>
          <p:cNvSpPr txBox="1"/>
          <p:nvPr/>
        </p:nvSpPr>
        <p:spPr>
          <a:xfrm rot="16459">
            <a:off x="7593194" y="3630991"/>
            <a:ext cx="854582" cy="29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/>
            </a:lvl1pPr>
          </a:lstStyle>
          <a:p>
            <a:r>
              <a:t>identifies</a:t>
            </a:r>
          </a:p>
        </p:txBody>
      </p:sp>
      <p:sp>
        <p:nvSpPr>
          <p:cNvPr id="262" name="&lt;&lt;FDF Object&gt;&gt;…"/>
          <p:cNvSpPr/>
          <p:nvPr/>
        </p:nvSpPr>
        <p:spPr>
          <a:xfrm>
            <a:off x="8700440" y="888425"/>
            <a:ext cx="2937074" cy="1009999"/>
          </a:xfrm>
          <a:prstGeom prst="roundRect">
            <a:avLst>
              <a:gd name="adj" fmla="val 42479"/>
            </a:avLst>
          </a:prstGeom>
          <a:solidFill>
            <a:srgbClr val="B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 algn="ctr">
              <a:defRPr sz="1700" b="1">
                <a:solidFill>
                  <a:schemeClr val="accent1">
                    <a:lumOff val="-5568"/>
                  </a:schemeClr>
                </a:solidFill>
              </a:defRPr>
            </a:pPr>
            <a:r>
              <a:t>&lt;&lt;FDF Object&gt;&gt;</a:t>
            </a:r>
          </a:p>
          <a:p>
            <a:pPr algn="ctr">
              <a:defRPr>
                <a:solidFill>
                  <a:schemeClr val="accent1">
                    <a:lumOff val="-5568"/>
                  </a:schemeClr>
                </a:solidFill>
              </a:defRPr>
            </a:pPr>
            <a:r>
              <a:t>Metadata</a:t>
            </a:r>
          </a:p>
        </p:txBody>
      </p:sp>
      <p:sp>
        <p:nvSpPr>
          <p:cNvPr id="263" name="contains/collections"/>
          <p:cNvSpPr txBox="1"/>
          <p:nvPr/>
        </p:nvSpPr>
        <p:spPr>
          <a:xfrm rot="18861511">
            <a:off x="5673058" y="5479896"/>
            <a:ext cx="1221960" cy="624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1800"/>
            </a:lvl1pPr>
          </a:lstStyle>
          <a:p>
            <a:r>
              <a:t>contains/collections</a:t>
            </a:r>
          </a:p>
        </p:txBody>
      </p:sp>
      <p:sp>
        <p:nvSpPr>
          <p:cNvPr id="264" name="0..*"/>
          <p:cNvSpPr txBox="1"/>
          <p:nvPr/>
        </p:nvSpPr>
        <p:spPr>
          <a:xfrm rot="975710">
            <a:off x="3152626" y="3021918"/>
            <a:ext cx="570630" cy="29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400"/>
            </a:lvl1pPr>
          </a:lstStyle>
          <a:p>
            <a:r>
              <a:t>0..*</a:t>
            </a:r>
          </a:p>
        </p:txBody>
      </p:sp>
      <p:sp>
        <p:nvSpPr>
          <p:cNvPr id="265" name="1"/>
          <p:cNvSpPr txBox="1"/>
          <p:nvPr/>
        </p:nvSpPr>
        <p:spPr>
          <a:xfrm rot="19578239">
            <a:off x="7380169" y="2425235"/>
            <a:ext cx="197382" cy="29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/>
            </a:lvl1pPr>
          </a:lstStyle>
          <a:p>
            <a:r>
              <a:rPr dirty="0"/>
              <a:t>1</a:t>
            </a:r>
          </a:p>
        </p:txBody>
      </p:sp>
      <p:cxnSp>
        <p:nvCxnSpPr>
          <p:cNvPr id="266" name="Connection Line"/>
          <p:cNvCxnSpPr>
            <a:cxnSpLocks/>
          </p:cNvCxnSpPr>
          <p:nvPr/>
        </p:nvCxnSpPr>
        <p:spPr>
          <a:xfrm flipV="1">
            <a:off x="7315200" y="1898424"/>
            <a:ext cx="1872343" cy="1049493"/>
          </a:xfrm>
          <a:prstGeom prst="straightConnector1">
            <a:avLst/>
          </a:prstGeom>
          <a:ln w="25400">
            <a:solidFill>
              <a:schemeClr val="accent1"/>
            </a:solidFill>
            <a:headEnd type="arrow"/>
            <a:tailEnd type="arrow"/>
          </a:ln>
        </p:spPr>
      </p:cxnSp>
      <p:cxnSp>
        <p:nvCxnSpPr>
          <p:cNvPr id="267" name="Connection Line"/>
          <p:cNvCxnSpPr>
            <a:cxnSpLocks/>
            <a:stCxn id="258" idx="3"/>
            <a:endCxn id="259" idx="1"/>
          </p:cNvCxnSpPr>
          <p:nvPr/>
        </p:nvCxnSpPr>
        <p:spPr>
          <a:xfrm>
            <a:off x="7564204" y="3981378"/>
            <a:ext cx="1049426" cy="0"/>
          </a:xfrm>
          <a:prstGeom prst="straightConnector1">
            <a:avLst/>
          </a:prstGeom>
          <a:ln w="25400">
            <a:solidFill>
              <a:schemeClr val="accent1"/>
            </a:solidFill>
            <a:headEnd type="arrow"/>
          </a:ln>
        </p:spPr>
      </p:cxnSp>
      <p:sp>
        <p:nvSpPr>
          <p:cNvPr id="268" name="Resource"/>
          <p:cNvSpPr/>
          <p:nvPr/>
        </p:nvSpPr>
        <p:spPr>
          <a:xfrm>
            <a:off x="371010" y="2380301"/>
            <a:ext cx="2781202" cy="861546"/>
          </a:xfrm>
          <a:prstGeom prst="roundRect">
            <a:avLst>
              <a:gd name="adj" fmla="val 47155"/>
            </a:avLst>
          </a:prstGeom>
          <a:solidFill>
            <a:srgbClr val="BFFFB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chemeClr val="accent1">
                    <a:lumOff val="-5568"/>
                  </a:schemeClr>
                </a:solidFill>
              </a:defRPr>
            </a:lvl1pPr>
          </a:lstStyle>
          <a:p>
            <a:r>
              <a:t>Resource</a:t>
            </a:r>
          </a:p>
        </p:txBody>
      </p:sp>
      <p:cxnSp>
        <p:nvCxnSpPr>
          <p:cNvPr id="269" name="Connection Line"/>
          <p:cNvCxnSpPr>
            <a:cxnSpLocks/>
          </p:cNvCxnSpPr>
          <p:nvPr/>
        </p:nvCxnSpPr>
        <p:spPr>
          <a:xfrm flipH="1" flipV="1">
            <a:off x="2322286" y="3241848"/>
            <a:ext cx="1879351" cy="567614"/>
          </a:xfrm>
          <a:prstGeom prst="straightConnector1">
            <a:avLst/>
          </a:prstGeom>
          <a:ln w="25400">
            <a:solidFill>
              <a:schemeClr val="accent1"/>
            </a:solidFill>
            <a:tailEnd type="arrow"/>
          </a:ln>
        </p:spPr>
      </p:cxnSp>
      <p:sp>
        <p:nvSpPr>
          <p:cNvPr id="270" name="represents"/>
          <p:cNvSpPr txBox="1"/>
          <p:nvPr/>
        </p:nvSpPr>
        <p:spPr>
          <a:xfrm rot="986146">
            <a:off x="3053778" y="3281679"/>
            <a:ext cx="943916" cy="29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/>
            </a:lvl1pPr>
          </a:lstStyle>
          <a:p>
            <a:r>
              <a:t>represents</a:t>
            </a:r>
          </a:p>
        </p:txBody>
      </p:sp>
      <p:sp>
        <p:nvSpPr>
          <p:cNvPr id="271" name="hasMetadata"/>
          <p:cNvSpPr txBox="1"/>
          <p:nvPr/>
        </p:nvSpPr>
        <p:spPr>
          <a:xfrm rot="20168018">
            <a:off x="7654847" y="1691020"/>
            <a:ext cx="1110083" cy="29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/>
            </a:lvl1pPr>
          </a:lstStyle>
          <a:p>
            <a:r>
              <a:t>hasMetadata</a:t>
            </a:r>
          </a:p>
        </p:txBody>
      </p:sp>
      <p:sp>
        <p:nvSpPr>
          <p:cNvPr id="272" name="0..*"/>
          <p:cNvSpPr txBox="1"/>
          <p:nvPr/>
        </p:nvSpPr>
        <p:spPr>
          <a:xfrm rot="21600000">
            <a:off x="6574369" y="5065179"/>
            <a:ext cx="393239" cy="29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/>
            </a:lvl1pPr>
          </a:lstStyle>
          <a:p>
            <a:r>
              <a:t>0..*</a:t>
            </a:r>
          </a:p>
        </p:txBody>
      </p:sp>
      <p:sp>
        <p:nvSpPr>
          <p:cNvPr id="273" name="&lt;&lt;FDFType&gt;&gt;"/>
          <p:cNvSpPr txBox="1"/>
          <p:nvPr/>
        </p:nvSpPr>
        <p:spPr>
          <a:xfrm>
            <a:off x="5142036" y="2996518"/>
            <a:ext cx="1481769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1700" b="1">
                <a:solidFill>
                  <a:schemeClr val="accent1">
                    <a:lumOff val="-5568"/>
                  </a:schemeClr>
                </a:solidFill>
              </a:defRPr>
            </a:lvl1pPr>
          </a:lstStyle>
          <a:p>
            <a:r>
              <a:t>&lt;&lt;FDFType&gt;&gt;</a:t>
            </a:r>
          </a:p>
        </p:txBody>
      </p:sp>
      <p:sp>
        <p:nvSpPr>
          <p:cNvPr id="274" name="1..*"/>
          <p:cNvSpPr txBox="1"/>
          <p:nvPr/>
        </p:nvSpPr>
        <p:spPr>
          <a:xfrm rot="20516927">
            <a:off x="8381697" y="1883090"/>
            <a:ext cx="393240" cy="29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/>
            </a:lvl1pPr>
          </a:lstStyle>
          <a:p>
            <a:r>
              <a:t>1..*</a:t>
            </a:r>
          </a:p>
        </p:txBody>
      </p:sp>
      <p:sp>
        <p:nvSpPr>
          <p:cNvPr id="275" name="1"/>
          <p:cNvSpPr txBox="1"/>
          <p:nvPr/>
        </p:nvSpPr>
        <p:spPr>
          <a:xfrm>
            <a:off x="7645466" y="3992574"/>
            <a:ext cx="197382" cy="29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/>
            </a:lvl1pPr>
          </a:lstStyle>
          <a:p>
            <a:r>
              <a:t>1</a:t>
            </a:r>
          </a:p>
        </p:txBody>
      </p:sp>
      <p:sp>
        <p:nvSpPr>
          <p:cNvPr id="282" name="Connection Line"/>
          <p:cNvSpPr/>
          <p:nvPr/>
        </p:nvSpPr>
        <p:spPr>
          <a:xfrm>
            <a:off x="5392584" y="5069537"/>
            <a:ext cx="1218961" cy="8729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429" h="16200" extrusionOk="0">
                <a:moveTo>
                  <a:pt x="18429" y="0"/>
                </a:moveTo>
                <a:cubicBezTo>
                  <a:pt x="2403" y="21541"/>
                  <a:pt x="-3171" y="21600"/>
                  <a:pt x="1708" y="176"/>
                </a:cubicBezTo>
              </a:path>
            </a:pathLst>
          </a:custGeom>
          <a:ln w="25400">
            <a:solidFill>
              <a:schemeClr val="accent1"/>
            </a:solidFill>
            <a:headEnd type="arrow"/>
          </a:ln>
        </p:spPr>
        <p:txBody>
          <a:bodyPr/>
          <a:lstStyle/>
          <a:p>
            <a:endParaRPr/>
          </a:p>
        </p:txBody>
      </p:sp>
      <p:pic>
        <p:nvPicPr>
          <p:cNvPr id="34" name="Image" descr="Image">
            <a:extLst>
              <a:ext uri="{FF2B5EF4-FFF2-40B4-BE49-F238E27FC236}">
                <a16:creationId xmlns:a16="http://schemas.microsoft.com/office/drawing/2014/main" id="{78B5FD49-7D21-CF4F-A623-EE2833ED2F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094" y="3970136"/>
            <a:ext cx="3359239" cy="232637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601851170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Fair digital Framework - conceptual framework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Fair digital Framework - conceptual framework</a:t>
            </a:r>
          </a:p>
        </p:txBody>
      </p:sp>
      <p:sp>
        <p:nvSpPr>
          <p:cNvPr id="258" name="FAIR Digital Object"/>
          <p:cNvSpPr/>
          <p:nvPr/>
        </p:nvSpPr>
        <p:spPr>
          <a:xfrm>
            <a:off x="4201638" y="2896227"/>
            <a:ext cx="3362566" cy="2170302"/>
          </a:xfrm>
          <a:prstGeom prst="roundRect">
            <a:avLst>
              <a:gd name="adj" fmla="val 19768"/>
            </a:avLst>
          </a:prstGeom>
          <a:solidFill>
            <a:srgbClr val="B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chemeClr val="accent1">
                    <a:lumOff val="-5568"/>
                  </a:schemeClr>
                </a:solidFill>
              </a:defRPr>
            </a:lvl1pPr>
          </a:lstStyle>
          <a:p>
            <a:r>
              <a:t>FAIR Digital Object</a:t>
            </a:r>
          </a:p>
        </p:txBody>
      </p:sp>
      <p:sp>
        <p:nvSpPr>
          <p:cNvPr id="259" name="&lt;&lt;FDF Object&gt;&gt;…"/>
          <p:cNvSpPr/>
          <p:nvPr/>
        </p:nvSpPr>
        <p:spPr>
          <a:xfrm>
            <a:off x="8613630" y="3334827"/>
            <a:ext cx="3321020" cy="1293101"/>
          </a:xfrm>
          <a:prstGeom prst="roundRect">
            <a:avLst>
              <a:gd name="adj" fmla="val 33179"/>
            </a:avLst>
          </a:prstGeom>
          <a:solidFill>
            <a:srgbClr val="BFFFFF"/>
          </a:solidFill>
          <a:ln w="25400">
            <a:solidFill>
              <a:srgbClr val="7777A0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 algn="ctr">
              <a:defRPr sz="1700" b="1">
                <a:solidFill>
                  <a:schemeClr val="accent1">
                    <a:lumOff val="-5568"/>
                  </a:schemeClr>
                </a:solidFill>
              </a:defRPr>
            </a:pPr>
            <a:r>
              <a:t>&lt;&lt;FDF Object&gt;&gt;</a:t>
            </a:r>
          </a:p>
          <a:p>
            <a:pPr algn="ctr">
              <a:defRPr sz="2000">
                <a:solidFill>
                  <a:schemeClr val="accent1">
                    <a:lumOff val="-5568"/>
                  </a:schemeClr>
                </a:solidFill>
              </a:defRPr>
            </a:pPr>
            <a:r>
              <a:t>Globally Unique, Persistent and Resolvable Identifier</a:t>
            </a:r>
          </a:p>
        </p:txBody>
      </p:sp>
      <p:sp>
        <p:nvSpPr>
          <p:cNvPr id="260" name="isMetadataOf"/>
          <p:cNvSpPr txBox="1"/>
          <p:nvPr/>
        </p:nvSpPr>
        <p:spPr>
          <a:xfrm rot="19839468">
            <a:off x="6920905" y="2427348"/>
            <a:ext cx="1155748" cy="29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/>
            </a:lvl1pPr>
          </a:lstStyle>
          <a:p>
            <a:r>
              <a:t>isMetadataOf</a:t>
            </a:r>
          </a:p>
        </p:txBody>
      </p:sp>
      <p:sp>
        <p:nvSpPr>
          <p:cNvPr id="261" name="identifies"/>
          <p:cNvSpPr txBox="1"/>
          <p:nvPr/>
        </p:nvSpPr>
        <p:spPr>
          <a:xfrm rot="16459">
            <a:off x="7593194" y="3630991"/>
            <a:ext cx="854582" cy="29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/>
            </a:lvl1pPr>
          </a:lstStyle>
          <a:p>
            <a:r>
              <a:t>identifies</a:t>
            </a:r>
          </a:p>
        </p:txBody>
      </p:sp>
      <p:sp>
        <p:nvSpPr>
          <p:cNvPr id="262" name="&lt;&lt;FDF Object&gt;&gt;…"/>
          <p:cNvSpPr/>
          <p:nvPr/>
        </p:nvSpPr>
        <p:spPr>
          <a:xfrm>
            <a:off x="8700440" y="888425"/>
            <a:ext cx="2937074" cy="1009999"/>
          </a:xfrm>
          <a:prstGeom prst="roundRect">
            <a:avLst>
              <a:gd name="adj" fmla="val 42479"/>
            </a:avLst>
          </a:prstGeom>
          <a:solidFill>
            <a:srgbClr val="B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 algn="ctr">
              <a:defRPr sz="1700" b="1">
                <a:solidFill>
                  <a:schemeClr val="accent1">
                    <a:lumOff val="-5568"/>
                  </a:schemeClr>
                </a:solidFill>
              </a:defRPr>
            </a:pPr>
            <a:r>
              <a:rPr dirty="0"/>
              <a:t>&lt;&lt;</a:t>
            </a:r>
            <a:r>
              <a:rPr dirty="0" err="1"/>
              <a:t>FDF</a:t>
            </a:r>
            <a:r>
              <a:rPr dirty="0"/>
              <a:t> Object&gt;&gt;</a:t>
            </a:r>
          </a:p>
          <a:p>
            <a:pPr algn="ctr">
              <a:defRPr>
                <a:solidFill>
                  <a:schemeClr val="accent1">
                    <a:lumOff val="-5568"/>
                  </a:schemeClr>
                </a:solidFill>
              </a:defRPr>
            </a:pPr>
            <a:r>
              <a:rPr dirty="0"/>
              <a:t>Metadata</a:t>
            </a:r>
          </a:p>
        </p:txBody>
      </p:sp>
      <p:sp>
        <p:nvSpPr>
          <p:cNvPr id="263" name="contains/collections"/>
          <p:cNvSpPr txBox="1"/>
          <p:nvPr/>
        </p:nvSpPr>
        <p:spPr>
          <a:xfrm rot="18861511">
            <a:off x="5673058" y="5469151"/>
            <a:ext cx="1221960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1800"/>
            </a:lvl1pPr>
          </a:lstStyle>
          <a:p>
            <a:r>
              <a:rPr dirty="0"/>
              <a:t>contains/</a:t>
            </a:r>
            <a:r>
              <a:rPr lang="de-DE" dirty="0"/>
              <a:t> </a:t>
            </a:r>
            <a:r>
              <a:rPr dirty="0"/>
              <a:t>collections</a:t>
            </a:r>
          </a:p>
        </p:txBody>
      </p:sp>
      <p:sp>
        <p:nvSpPr>
          <p:cNvPr id="264" name="0..*"/>
          <p:cNvSpPr txBox="1"/>
          <p:nvPr/>
        </p:nvSpPr>
        <p:spPr>
          <a:xfrm rot="975710">
            <a:off x="3152626" y="3021918"/>
            <a:ext cx="570630" cy="29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400"/>
            </a:lvl1pPr>
          </a:lstStyle>
          <a:p>
            <a:r>
              <a:t>0..*</a:t>
            </a:r>
          </a:p>
        </p:txBody>
      </p:sp>
      <p:sp>
        <p:nvSpPr>
          <p:cNvPr id="265" name="1"/>
          <p:cNvSpPr txBox="1"/>
          <p:nvPr/>
        </p:nvSpPr>
        <p:spPr>
          <a:xfrm rot="19578239">
            <a:off x="6816093" y="2500287"/>
            <a:ext cx="197382" cy="29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/>
            </a:lvl1pPr>
          </a:lstStyle>
          <a:p>
            <a:r>
              <a:t>1</a:t>
            </a:r>
          </a:p>
        </p:txBody>
      </p:sp>
      <p:cxnSp>
        <p:nvCxnSpPr>
          <p:cNvPr id="266" name="Connection Line"/>
          <p:cNvCxnSpPr>
            <a:cxnSpLocks/>
          </p:cNvCxnSpPr>
          <p:nvPr/>
        </p:nvCxnSpPr>
        <p:spPr>
          <a:xfrm flipV="1">
            <a:off x="7315200" y="1898424"/>
            <a:ext cx="1872343" cy="1049493"/>
          </a:xfrm>
          <a:prstGeom prst="straightConnector1">
            <a:avLst/>
          </a:prstGeom>
          <a:ln w="25400">
            <a:solidFill>
              <a:schemeClr val="accent1"/>
            </a:solidFill>
            <a:headEnd type="arrow"/>
            <a:tailEnd type="arrow"/>
          </a:ln>
        </p:spPr>
      </p:cxnSp>
      <p:cxnSp>
        <p:nvCxnSpPr>
          <p:cNvPr id="267" name="Connection Line"/>
          <p:cNvCxnSpPr>
            <a:cxnSpLocks/>
            <a:stCxn id="258" idx="3"/>
            <a:endCxn id="259" idx="1"/>
          </p:cNvCxnSpPr>
          <p:nvPr/>
        </p:nvCxnSpPr>
        <p:spPr>
          <a:xfrm>
            <a:off x="7564204" y="3981378"/>
            <a:ext cx="1049426" cy="0"/>
          </a:xfrm>
          <a:prstGeom prst="straightConnector1">
            <a:avLst/>
          </a:prstGeom>
          <a:ln w="25400">
            <a:solidFill>
              <a:schemeClr val="accent1"/>
            </a:solidFill>
            <a:headEnd type="arrow"/>
          </a:ln>
        </p:spPr>
      </p:cxnSp>
      <p:sp>
        <p:nvSpPr>
          <p:cNvPr id="268" name="Resource"/>
          <p:cNvSpPr/>
          <p:nvPr/>
        </p:nvSpPr>
        <p:spPr>
          <a:xfrm>
            <a:off x="371010" y="2380301"/>
            <a:ext cx="2781202" cy="861546"/>
          </a:xfrm>
          <a:prstGeom prst="roundRect">
            <a:avLst>
              <a:gd name="adj" fmla="val 47155"/>
            </a:avLst>
          </a:prstGeom>
          <a:solidFill>
            <a:srgbClr val="BFFFB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chemeClr val="accent1">
                    <a:lumOff val="-5568"/>
                  </a:schemeClr>
                </a:solidFill>
              </a:defRPr>
            </a:lvl1pPr>
          </a:lstStyle>
          <a:p>
            <a:r>
              <a:t>Resource</a:t>
            </a:r>
          </a:p>
        </p:txBody>
      </p:sp>
      <p:cxnSp>
        <p:nvCxnSpPr>
          <p:cNvPr id="269" name="Connection Line"/>
          <p:cNvCxnSpPr>
            <a:cxnSpLocks/>
            <a:stCxn id="258" idx="1"/>
          </p:cNvCxnSpPr>
          <p:nvPr/>
        </p:nvCxnSpPr>
        <p:spPr>
          <a:xfrm flipH="1" flipV="1">
            <a:off x="2322286" y="3241847"/>
            <a:ext cx="1879352" cy="739531"/>
          </a:xfrm>
          <a:prstGeom prst="straightConnector1">
            <a:avLst/>
          </a:prstGeom>
          <a:ln w="25400">
            <a:solidFill>
              <a:schemeClr val="accent1"/>
            </a:solidFill>
            <a:tailEnd type="arrow"/>
          </a:ln>
        </p:spPr>
      </p:cxnSp>
      <p:sp>
        <p:nvSpPr>
          <p:cNvPr id="270" name="represents"/>
          <p:cNvSpPr txBox="1"/>
          <p:nvPr/>
        </p:nvSpPr>
        <p:spPr>
          <a:xfrm rot="986146">
            <a:off x="3053778" y="3281679"/>
            <a:ext cx="943916" cy="29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/>
            </a:lvl1pPr>
          </a:lstStyle>
          <a:p>
            <a:r>
              <a:t>represents</a:t>
            </a:r>
          </a:p>
        </p:txBody>
      </p:sp>
      <p:sp>
        <p:nvSpPr>
          <p:cNvPr id="271" name="hasMetadata"/>
          <p:cNvSpPr txBox="1"/>
          <p:nvPr/>
        </p:nvSpPr>
        <p:spPr>
          <a:xfrm rot="20168018">
            <a:off x="7654847" y="1691020"/>
            <a:ext cx="1110083" cy="29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/>
            </a:lvl1pPr>
          </a:lstStyle>
          <a:p>
            <a:r>
              <a:t>hasMetadata</a:t>
            </a:r>
          </a:p>
        </p:txBody>
      </p:sp>
      <p:sp>
        <p:nvSpPr>
          <p:cNvPr id="272" name="0..*"/>
          <p:cNvSpPr txBox="1"/>
          <p:nvPr/>
        </p:nvSpPr>
        <p:spPr>
          <a:xfrm rot="21600000">
            <a:off x="6574369" y="5065179"/>
            <a:ext cx="393239" cy="29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/>
            </a:lvl1pPr>
          </a:lstStyle>
          <a:p>
            <a:r>
              <a:t>0..*</a:t>
            </a:r>
          </a:p>
        </p:txBody>
      </p:sp>
      <p:sp>
        <p:nvSpPr>
          <p:cNvPr id="273" name="&lt;&lt;FDFType&gt;&gt;"/>
          <p:cNvSpPr txBox="1"/>
          <p:nvPr/>
        </p:nvSpPr>
        <p:spPr>
          <a:xfrm>
            <a:off x="5100175" y="2996518"/>
            <a:ext cx="1565491" cy="3539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1700" b="1">
                <a:solidFill>
                  <a:schemeClr val="accent1">
                    <a:lumOff val="-5568"/>
                  </a:schemeClr>
                </a:solidFill>
              </a:defRPr>
            </a:lvl1pPr>
          </a:lstStyle>
          <a:p>
            <a:r>
              <a:rPr dirty="0"/>
              <a:t>&lt;&lt;</a:t>
            </a:r>
            <a:r>
              <a:rPr lang="en-GB" dirty="0" err="1"/>
              <a:t>FDF</a:t>
            </a:r>
            <a:r>
              <a:rPr lang="en-GB" dirty="0"/>
              <a:t> </a:t>
            </a:r>
            <a:r>
              <a:rPr dirty="0"/>
              <a:t>Type&gt;&gt;</a:t>
            </a:r>
          </a:p>
        </p:txBody>
      </p:sp>
      <p:sp>
        <p:nvSpPr>
          <p:cNvPr id="274" name="1..*"/>
          <p:cNvSpPr txBox="1"/>
          <p:nvPr/>
        </p:nvSpPr>
        <p:spPr>
          <a:xfrm rot="20516927">
            <a:off x="8381697" y="1883090"/>
            <a:ext cx="393240" cy="29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/>
            </a:lvl1pPr>
          </a:lstStyle>
          <a:p>
            <a:r>
              <a:t>1..*</a:t>
            </a:r>
          </a:p>
        </p:txBody>
      </p:sp>
      <p:sp>
        <p:nvSpPr>
          <p:cNvPr id="275" name="1"/>
          <p:cNvSpPr txBox="1"/>
          <p:nvPr/>
        </p:nvSpPr>
        <p:spPr>
          <a:xfrm>
            <a:off x="7645466" y="3992574"/>
            <a:ext cx="197382" cy="29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/>
            </a:lvl1pPr>
          </a:lstStyle>
          <a:p>
            <a:r>
              <a:t>1</a:t>
            </a:r>
          </a:p>
        </p:txBody>
      </p:sp>
      <p:sp>
        <p:nvSpPr>
          <p:cNvPr id="282" name="Connection Line"/>
          <p:cNvSpPr/>
          <p:nvPr/>
        </p:nvSpPr>
        <p:spPr>
          <a:xfrm>
            <a:off x="5392584" y="5069537"/>
            <a:ext cx="1218961" cy="8729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429" h="16200" extrusionOk="0">
                <a:moveTo>
                  <a:pt x="18429" y="0"/>
                </a:moveTo>
                <a:cubicBezTo>
                  <a:pt x="2403" y="21541"/>
                  <a:pt x="-3171" y="21600"/>
                  <a:pt x="1708" y="176"/>
                </a:cubicBezTo>
              </a:path>
            </a:pathLst>
          </a:custGeom>
          <a:ln w="25400">
            <a:solidFill>
              <a:schemeClr val="accent1"/>
            </a:solidFill>
            <a:headEnd type="arrow"/>
          </a:ln>
        </p:spPr>
        <p:txBody>
          <a:bodyPr/>
          <a:lstStyle/>
          <a:p>
            <a:endParaRPr/>
          </a:p>
        </p:txBody>
      </p:sp>
      <p:sp>
        <p:nvSpPr>
          <p:cNvPr id="277" name="semantic type"/>
          <p:cNvSpPr txBox="1"/>
          <p:nvPr/>
        </p:nvSpPr>
        <p:spPr>
          <a:xfrm>
            <a:off x="2096451" y="1683305"/>
            <a:ext cx="2110642" cy="447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/>
            </a:lvl1pPr>
          </a:lstStyle>
          <a:p>
            <a:r>
              <a:t>semantic type</a:t>
            </a:r>
          </a:p>
        </p:txBody>
      </p:sp>
      <p:sp>
        <p:nvSpPr>
          <p:cNvPr id="278" name="semantic representation"/>
          <p:cNvSpPr txBox="1"/>
          <p:nvPr/>
        </p:nvSpPr>
        <p:spPr>
          <a:xfrm>
            <a:off x="3515782" y="947876"/>
            <a:ext cx="3596542" cy="447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/>
            </a:lvl1pPr>
          </a:lstStyle>
          <a:p>
            <a:r>
              <a:rPr dirty="0"/>
              <a:t>semantic representation</a:t>
            </a:r>
          </a:p>
        </p:txBody>
      </p:sp>
      <p:sp>
        <p:nvSpPr>
          <p:cNvPr id="279" name="Arrow"/>
          <p:cNvSpPr/>
          <p:nvPr/>
        </p:nvSpPr>
        <p:spPr>
          <a:xfrm rot="2154988">
            <a:off x="4060406" y="2217180"/>
            <a:ext cx="1612696" cy="458558"/>
          </a:xfrm>
          <a:prstGeom prst="rightArrow">
            <a:avLst>
              <a:gd name="adj1" fmla="val 32000"/>
              <a:gd name="adj2" fmla="val 177252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80" name="Arrow"/>
          <p:cNvSpPr/>
          <p:nvPr/>
        </p:nvSpPr>
        <p:spPr>
          <a:xfrm rot="5400000">
            <a:off x="5581212" y="1887753"/>
            <a:ext cx="1390394" cy="458558"/>
          </a:xfrm>
          <a:prstGeom prst="rightArrow">
            <a:avLst>
              <a:gd name="adj1" fmla="val 33285"/>
              <a:gd name="adj2" fmla="val 127727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81" name="Arrow"/>
          <p:cNvSpPr/>
          <p:nvPr/>
        </p:nvSpPr>
        <p:spPr>
          <a:xfrm>
            <a:off x="7204835" y="960576"/>
            <a:ext cx="1390394" cy="458557"/>
          </a:xfrm>
          <a:prstGeom prst="rightArrow">
            <a:avLst>
              <a:gd name="adj1" fmla="val 33285"/>
              <a:gd name="adj2" fmla="val 127727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8" name="semantic representation">
            <a:extLst>
              <a:ext uri="{FF2B5EF4-FFF2-40B4-BE49-F238E27FC236}">
                <a16:creationId xmlns:a16="http://schemas.microsoft.com/office/drawing/2014/main" id="{84EC7010-1D3A-400F-9189-B20A879FEF87}"/>
              </a:ext>
            </a:extLst>
          </p:cNvPr>
          <p:cNvSpPr txBox="1"/>
          <p:nvPr/>
        </p:nvSpPr>
        <p:spPr>
          <a:xfrm>
            <a:off x="8337898" y="5139416"/>
            <a:ext cx="2232340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/>
            </a:lvl1pPr>
          </a:lstStyle>
          <a:p>
            <a:pPr algn="ctr"/>
            <a:r>
              <a:rPr lang="en-GB" dirty="0"/>
              <a:t>S</a:t>
            </a:r>
            <a:r>
              <a:rPr dirty="0" err="1"/>
              <a:t>emantic</a:t>
            </a:r>
            <a:endParaRPr lang="de-DE" dirty="0"/>
          </a:p>
          <a:p>
            <a:pPr algn="ctr"/>
            <a:r>
              <a:rPr dirty="0"/>
              <a:t>representation</a:t>
            </a:r>
          </a:p>
        </p:txBody>
      </p:sp>
      <p:sp>
        <p:nvSpPr>
          <p:cNvPr id="29" name="Arrow">
            <a:extLst>
              <a:ext uri="{FF2B5EF4-FFF2-40B4-BE49-F238E27FC236}">
                <a16:creationId xmlns:a16="http://schemas.microsoft.com/office/drawing/2014/main" id="{0DBBAD3E-5059-4080-B025-F9E3A29FF782}"/>
              </a:ext>
            </a:extLst>
          </p:cNvPr>
          <p:cNvSpPr/>
          <p:nvPr/>
        </p:nvSpPr>
        <p:spPr>
          <a:xfrm rot="10800000">
            <a:off x="6947504" y="5373852"/>
            <a:ext cx="1390394" cy="458558"/>
          </a:xfrm>
          <a:prstGeom prst="rightArrow">
            <a:avLst>
              <a:gd name="adj1" fmla="val 33285"/>
              <a:gd name="adj2" fmla="val 127727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5719" rIns="45719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2704445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Fair digital Framework vs fair digital objec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Fair digital Framework vs fair digital object</a:t>
            </a:r>
          </a:p>
        </p:txBody>
      </p:sp>
      <p:pic>
        <p:nvPicPr>
          <p:cNvPr id="285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88" y="1369497"/>
            <a:ext cx="6224100" cy="4310369"/>
          </a:xfrm>
          <a:prstGeom prst="rect">
            <a:avLst/>
          </a:prstGeom>
          <a:ln w="12700">
            <a:miter lim="400000"/>
          </a:ln>
        </p:spPr>
      </p:pic>
      <p:sp>
        <p:nvSpPr>
          <p:cNvPr id="286" name="FAIR Digital Object"/>
          <p:cNvSpPr/>
          <p:nvPr/>
        </p:nvSpPr>
        <p:spPr>
          <a:xfrm>
            <a:off x="8183502" y="2360821"/>
            <a:ext cx="3362567" cy="2170302"/>
          </a:xfrm>
          <a:prstGeom prst="roundRect">
            <a:avLst>
              <a:gd name="adj" fmla="val 19768"/>
            </a:avLst>
          </a:prstGeom>
          <a:solidFill>
            <a:srgbClr val="B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chemeClr val="accent1">
                    <a:lumOff val="-5568"/>
                  </a:schemeClr>
                </a:solidFill>
              </a:defRPr>
            </a:lvl1pPr>
          </a:lstStyle>
          <a:p>
            <a:r>
              <a:t>FAIR Digital Object</a:t>
            </a:r>
          </a:p>
        </p:txBody>
      </p:sp>
      <p:sp>
        <p:nvSpPr>
          <p:cNvPr id="287" name="&lt;&lt;FDF Object Identifier&gt;&gt;…"/>
          <p:cNvSpPr/>
          <p:nvPr/>
        </p:nvSpPr>
        <p:spPr>
          <a:xfrm>
            <a:off x="5377031" y="5151699"/>
            <a:ext cx="3321021" cy="1293101"/>
          </a:xfrm>
          <a:prstGeom prst="roundRect">
            <a:avLst>
              <a:gd name="adj" fmla="val 33179"/>
            </a:avLst>
          </a:prstGeom>
          <a:solidFill>
            <a:srgbClr val="BFFFFF"/>
          </a:solidFill>
          <a:ln w="25400">
            <a:solidFill>
              <a:srgbClr val="7777A0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 algn="ctr">
              <a:defRPr sz="1700" b="1">
                <a:solidFill>
                  <a:schemeClr val="accent1">
                    <a:lumOff val="-5568"/>
                  </a:schemeClr>
                </a:solidFill>
              </a:defRPr>
            </a:pPr>
            <a:r>
              <a:t>&lt;&lt;FDF Object Identifier&gt;&gt;</a:t>
            </a:r>
          </a:p>
          <a:p>
            <a:pPr algn="ctr">
              <a:defRPr sz="2000">
                <a:solidFill>
                  <a:schemeClr val="accent1">
                    <a:lumOff val="-5568"/>
                  </a:schemeClr>
                </a:solidFill>
              </a:defRPr>
            </a:pPr>
            <a:r>
              <a:t>GUPRI</a:t>
            </a:r>
          </a:p>
        </p:txBody>
      </p:sp>
      <p:sp>
        <p:nvSpPr>
          <p:cNvPr id="288" name="isMetadataOf"/>
          <p:cNvSpPr txBox="1"/>
          <p:nvPr/>
        </p:nvSpPr>
        <p:spPr>
          <a:xfrm>
            <a:off x="9476114" y="4602985"/>
            <a:ext cx="1155748" cy="29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/>
            </a:lvl1pPr>
          </a:lstStyle>
          <a:p>
            <a:r>
              <a:t>isMetadataOf</a:t>
            </a:r>
          </a:p>
        </p:txBody>
      </p:sp>
      <p:sp>
        <p:nvSpPr>
          <p:cNvPr id="289" name="identifies"/>
          <p:cNvSpPr txBox="1"/>
          <p:nvPr/>
        </p:nvSpPr>
        <p:spPr>
          <a:xfrm rot="16459">
            <a:off x="8038213" y="4873531"/>
            <a:ext cx="854582" cy="29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/>
            </a:lvl1pPr>
          </a:lstStyle>
          <a:p>
            <a:r>
              <a:t>identifies</a:t>
            </a:r>
          </a:p>
        </p:txBody>
      </p:sp>
      <p:sp>
        <p:nvSpPr>
          <p:cNvPr id="290" name="&lt;&lt;FDF Object Metadata&gt;&gt;…"/>
          <p:cNvSpPr/>
          <p:nvPr/>
        </p:nvSpPr>
        <p:spPr>
          <a:xfrm>
            <a:off x="8945980" y="5293250"/>
            <a:ext cx="3141738" cy="1009999"/>
          </a:xfrm>
          <a:prstGeom prst="roundRect">
            <a:avLst>
              <a:gd name="adj" fmla="val 42479"/>
            </a:avLst>
          </a:prstGeom>
          <a:solidFill>
            <a:srgbClr val="B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 algn="ctr">
              <a:defRPr sz="1700" b="1">
                <a:solidFill>
                  <a:schemeClr val="accent1">
                    <a:lumOff val="-5568"/>
                  </a:schemeClr>
                </a:solidFill>
              </a:defRPr>
            </a:pPr>
            <a:r>
              <a:t>&lt;&lt;FDF Object Metadata&gt;&gt;</a:t>
            </a:r>
          </a:p>
          <a:p>
            <a:pPr algn="ctr">
              <a:defRPr>
                <a:solidFill>
                  <a:schemeClr val="accent1">
                    <a:lumOff val="-5568"/>
                  </a:schemeClr>
                </a:solidFill>
              </a:defRPr>
            </a:pPr>
            <a:r>
              <a:t>Metadata</a:t>
            </a:r>
          </a:p>
        </p:txBody>
      </p:sp>
      <p:sp>
        <p:nvSpPr>
          <p:cNvPr id="291" name="contains/…"/>
          <p:cNvSpPr txBox="1"/>
          <p:nvPr/>
        </p:nvSpPr>
        <p:spPr>
          <a:xfrm rot="2690464">
            <a:off x="6728877" y="3377686"/>
            <a:ext cx="1208632" cy="624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800"/>
            </a:pPr>
            <a:r>
              <a:t>contains/</a:t>
            </a:r>
          </a:p>
          <a:p>
            <a:pPr>
              <a:defRPr sz="1800"/>
            </a:pPr>
            <a:r>
              <a:t>collections</a:t>
            </a:r>
          </a:p>
        </p:txBody>
      </p:sp>
      <p:sp>
        <p:nvSpPr>
          <p:cNvPr id="292" name="0..*"/>
          <p:cNvSpPr txBox="1"/>
          <p:nvPr/>
        </p:nvSpPr>
        <p:spPr>
          <a:xfrm rot="2596577">
            <a:off x="7764171" y="3542786"/>
            <a:ext cx="570630" cy="29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400"/>
            </a:lvl1pPr>
          </a:lstStyle>
          <a:p>
            <a:r>
              <a:t>0..*</a:t>
            </a:r>
          </a:p>
        </p:txBody>
      </p:sp>
      <p:cxnSp>
        <p:nvCxnSpPr>
          <p:cNvPr id="293" name="Connection Line"/>
          <p:cNvCxnSpPr>
            <a:stCxn id="286" idx="0"/>
            <a:endCxn id="290" idx="0"/>
          </p:cNvCxnSpPr>
          <p:nvPr/>
        </p:nvCxnSpPr>
        <p:spPr>
          <a:xfrm>
            <a:off x="9864785" y="3445971"/>
            <a:ext cx="652064" cy="2352279"/>
          </a:xfrm>
          <a:prstGeom prst="straightConnector1">
            <a:avLst/>
          </a:prstGeom>
          <a:ln w="25400">
            <a:solidFill>
              <a:schemeClr val="accent1"/>
            </a:solidFill>
            <a:headEnd type="arrow"/>
            <a:tailEnd type="arrow"/>
          </a:ln>
        </p:spPr>
      </p:cxnSp>
      <p:cxnSp>
        <p:nvCxnSpPr>
          <p:cNvPr id="294" name="Connection Line"/>
          <p:cNvCxnSpPr>
            <a:stCxn id="286" idx="0"/>
            <a:endCxn id="287" idx="0"/>
          </p:cNvCxnSpPr>
          <p:nvPr/>
        </p:nvCxnSpPr>
        <p:spPr>
          <a:xfrm flipH="1">
            <a:off x="7037541" y="3445971"/>
            <a:ext cx="2827245" cy="2352279"/>
          </a:xfrm>
          <a:prstGeom prst="straightConnector1">
            <a:avLst/>
          </a:prstGeom>
          <a:ln w="25400">
            <a:solidFill>
              <a:schemeClr val="accent1"/>
            </a:solidFill>
            <a:headEnd type="arrow"/>
          </a:ln>
        </p:spPr>
      </p:cxnSp>
      <p:sp>
        <p:nvSpPr>
          <p:cNvPr id="295" name="Resource"/>
          <p:cNvSpPr/>
          <p:nvPr/>
        </p:nvSpPr>
        <p:spPr>
          <a:xfrm>
            <a:off x="8950743" y="874400"/>
            <a:ext cx="1828084" cy="861546"/>
          </a:xfrm>
          <a:prstGeom prst="roundRect">
            <a:avLst>
              <a:gd name="adj" fmla="val 47155"/>
            </a:avLst>
          </a:prstGeom>
          <a:solidFill>
            <a:srgbClr val="BFFFB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chemeClr val="accent1">
                    <a:lumOff val="-5568"/>
                  </a:schemeClr>
                </a:solidFill>
              </a:defRPr>
            </a:lvl1pPr>
          </a:lstStyle>
          <a:p>
            <a:r>
              <a:t>Resource</a:t>
            </a:r>
          </a:p>
        </p:txBody>
      </p:sp>
      <p:cxnSp>
        <p:nvCxnSpPr>
          <p:cNvPr id="296" name="Connection Line"/>
          <p:cNvCxnSpPr>
            <a:stCxn id="286" idx="0"/>
            <a:endCxn id="295" idx="0"/>
          </p:cNvCxnSpPr>
          <p:nvPr/>
        </p:nvCxnSpPr>
        <p:spPr>
          <a:xfrm flipH="1" flipV="1">
            <a:off x="9864784" y="1305173"/>
            <a:ext cx="2" cy="2140799"/>
          </a:xfrm>
          <a:prstGeom prst="straightConnector1">
            <a:avLst/>
          </a:prstGeom>
          <a:ln w="25400">
            <a:solidFill>
              <a:schemeClr val="accent1"/>
            </a:solidFill>
            <a:tailEnd type="arrow"/>
          </a:ln>
        </p:spPr>
      </p:cxnSp>
      <p:sp>
        <p:nvSpPr>
          <p:cNvPr id="297" name="represents"/>
          <p:cNvSpPr txBox="1"/>
          <p:nvPr/>
        </p:nvSpPr>
        <p:spPr>
          <a:xfrm>
            <a:off x="9879838" y="1725816"/>
            <a:ext cx="943916" cy="29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/>
            </a:lvl1pPr>
          </a:lstStyle>
          <a:p>
            <a:r>
              <a:t>represents</a:t>
            </a:r>
          </a:p>
        </p:txBody>
      </p:sp>
      <p:sp>
        <p:nvSpPr>
          <p:cNvPr id="298" name="hasMetadata"/>
          <p:cNvSpPr txBox="1"/>
          <p:nvPr/>
        </p:nvSpPr>
        <p:spPr>
          <a:xfrm>
            <a:off x="10757601" y="4998013"/>
            <a:ext cx="1110083" cy="29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/>
            </a:lvl1pPr>
          </a:lstStyle>
          <a:p>
            <a:r>
              <a:t>hasMetadata</a:t>
            </a:r>
          </a:p>
        </p:txBody>
      </p:sp>
      <p:sp>
        <p:nvSpPr>
          <p:cNvPr id="299" name="&lt;&lt;FDFType&gt;&gt;"/>
          <p:cNvSpPr txBox="1"/>
          <p:nvPr/>
        </p:nvSpPr>
        <p:spPr>
          <a:xfrm>
            <a:off x="9123901" y="2546314"/>
            <a:ext cx="1481769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1700" b="1">
                <a:solidFill>
                  <a:schemeClr val="accent1">
                    <a:lumOff val="-5568"/>
                  </a:schemeClr>
                </a:solidFill>
              </a:defRPr>
            </a:lvl1pPr>
          </a:lstStyle>
          <a:p>
            <a:r>
              <a:t>&lt;&lt;FDFType&gt;&gt;</a:t>
            </a:r>
          </a:p>
        </p:txBody>
      </p:sp>
      <p:sp>
        <p:nvSpPr>
          <p:cNvPr id="301" name="Connection Line"/>
          <p:cNvSpPr/>
          <p:nvPr/>
        </p:nvSpPr>
        <p:spPr>
          <a:xfrm>
            <a:off x="7128067" y="2830744"/>
            <a:ext cx="1044694" cy="11646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0" h="18329" extrusionOk="0">
                <a:moveTo>
                  <a:pt x="16200" y="18329"/>
                </a:moveTo>
                <a:cubicBezTo>
                  <a:pt x="-5390" y="2220"/>
                  <a:pt x="-5400" y="-3271"/>
                  <a:pt x="16170" y="1857"/>
                </a:cubicBezTo>
              </a:path>
            </a:pathLst>
          </a:custGeom>
          <a:ln w="25400">
            <a:solidFill>
              <a:schemeClr val="accent1"/>
            </a:solidFill>
            <a:headEnd type="arrow"/>
          </a:ln>
        </p:spPr>
        <p:txBody>
          <a:bodyPr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Fair digital framework - minimal implement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Fair digital framework - minimal implementation</a:t>
            </a:r>
          </a:p>
        </p:txBody>
      </p:sp>
      <p:sp>
        <p:nvSpPr>
          <p:cNvPr id="344" name="&lt;&lt;FDF Object&gt;&gt;…"/>
          <p:cNvSpPr/>
          <p:nvPr/>
        </p:nvSpPr>
        <p:spPr>
          <a:xfrm>
            <a:off x="251248" y="3326636"/>
            <a:ext cx="2259478" cy="1077323"/>
          </a:xfrm>
          <a:prstGeom prst="roundRect">
            <a:avLst>
              <a:gd name="adj" fmla="val 33179"/>
            </a:avLst>
          </a:prstGeom>
          <a:solidFill>
            <a:srgbClr val="BFFFFF"/>
          </a:solidFill>
          <a:ln w="25400">
            <a:solidFill>
              <a:srgbClr val="7777A0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 algn="ctr">
              <a:defRPr sz="2000">
                <a:solidFill>
                  <a:schemeClr val="accent1">
                    <a:lumOff val="-5568"/>
                  </a:schemeClr>
                </a:solidFill>
              </a:defRPr>
            </a:pPr>
            <a:r>
              <a:rPr lang="en-US" dirty="0"/>
              <a:t>GUPRI</a:t>
            </a:r>
            <a:endParaRPr dirty="0"/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Fair digital framework - minimal implement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Fair digital framework - minimal implementation</a:t>
            </a:r>
          </a:p>
        </p:txBody>
      </p:sp>
      <p:sp>
        <p:nvSpPr>
          <p:cNvPr id="343" name="FAIR Digital Record"/>
          <p:cNvSpPr/>
          <p:nvPr/>
        </p:nvSpPr>
        <p:spPr>
          <a:xfrm>
            <a:off x="4201638" y="2896227"/>
            <a:ext cx="3362566" cy="2170302"/>
          </a:xfrm>
          <a:prstGeom prst="roundRect">
            <a:avLst>
              <a:gd name="adj" fmla="val 19768"/>
            </a:avLst>
          </a:prstGeom>
          <a:solidFill>
            <a:srgbClr val="B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chemeClr val="accent1">
                    <a:lumOff val="-5568"/>
                  </a:schemeClr>
                </a:solidFill>
              </a:defRPr>
            </a:lvl1pPr>
          </a:lstStyle>
          <a:p>
            <a:r>
              <a:rPr dirty="0"/>
              <a:t>FAIR Digital</a:t>
            </a:r>
            <a:r>
              <a:rPr lang="en-US" dirty="0"/>
              <a:t> Identifier</a:t>
            </a:r>
            <a:r>
              <a:rPr dirty="0"/>
              <a:t> Record</a:t>
            </a:r>
          </a:p>
        </p:txBody>
      </p:sp>
      <p:sp>
        <p:nvSpPr>
          <p:cNvPr id="344" name="&lt;&lt;FDF Object&gt;&gt;…"/>
          <p:cNvSpPr/>
          <p:nvPr/>
        </p:nvSpPr>
        <p:spPr>
          <a:xfrm>
            <a:off x="251248" y="3326636"/>
            <a:ext cx="2259478" cy="1077323"/>
          </a:xfrm>
          <a:prstGeom prst="roundRect">
            <a:avLst>
              <a:gd name="adj" fmla="val 33179"/>
            </a:avLst>
          </a:prstGeom>
          <a:solidFill>
            <a:srgbClr val="BFFFFF"/>
          </a:solidFill>
          <a:ln w="25400">
            <a:solidFill>
              <a:srgbClr val="7777A0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 algn="ctr">
              <a:defRPr sz="2000">
                <a:solidFill>
                  <a:schemeClr val="accent1">
                    <a:lumOff val="-5568"/>
                  </a:schemeClr>
                </a:solidFill>
              </a:defRPr>
            </a:pPr>
            <a:r>
              <a:rPr lang="en-US" dirty="0"/>
              <a:t>GUPRI</a:t>
            </a:r>
            <a:endParaRPr dirty="0"/>
          </a:p>
        </p:txBody>
      </p:sp>
      <p:sp>
        <p:nvSpPr>
          <p:cNvPr id="363" name="&lt;&lt;LDP RDF Source&gt;&gt;"/>
          <p:cNvSpPr txBox="1"/>
          <p:nvPr/>
        </p:nvSpPr>
        <p:spPr>
          <a:xfrm>
            <a:off x="5836723" y="2996518"/>
            <a:ext cx="92395" cy="3539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1700" b="1">
                <a:solidFill>
                  <a:schemeClr val="accent1">
                    <a:lumOff val="-5568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0BB12C1E-D53E-E141-A328-8AD70E79D460}"/>
              </a:ext>
            </a:extLst>
          </p:cNvPr>
          <p:cNvSpPr/>
          <p:nvPr/>
        </p:nvSpPr>
        <p:spPr>
          <a:xfrm>
            <a:off x="2670142" y="3559606"/>
            <a:ext cx="1380375" cy="611382"/>
          </a:xfrm>
          <a:prstGeom prst="rightArrow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 err="1">
                <a:ln>
                  <a:noFill/>
                </a:ln>
                <a:solidFill>
                  <a:srgbClr val="4B4B4B"/>
                </a:solidFill>
                <a:effectLst/>
                <a:uFillTx/>
                <a:latin typeface="+mj-lt"/>
                <a:ea typeface="+mj-ea"/>
                <a:cs typeface="+mj-cs"/>
                <a:sym typeface="Trebuchet MS"/>
              </a:rPr>
              <a:t>resolvesTo</a:t>
            </a: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4B4B4B"/>
              </a:solidFill>
              <a:effectLst/>
              <a:uFillTx/>
              <a:latin typeface="+mj-lt"/>
              <a:ea typeface="+mj-ea"/>
              <a:cs typeface="+mj-c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2363200665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Fair digital framework - minimal implement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Fair digital framework - minimal implementation</a:t>
            </a:r>
          </a:p>
        </p:txBody>
      </p:sp>
      <p:sp>
        <p:nvSpPr>
          <p:cNvPr id="343" name="FAIR Digital Record"/>
          <p:cNvSpPr/>
          <p:nvPr/>
        </p:nvSpPr>
        <p:spPr>
          <a:xfrm>
            <a:off x="4201638" y="2896227"/>
            <a:ext cx="3362566" cy="2170302"/>
          </a:xfrm>
          <a:prstGeom prst="roundRect">
            <a:avLst>
              <a:gd name="adj" fmla="val 19768"/>
            </a:avLst>
          </a:prstGeom>
          <a:solidFill>
            <a:srgbClr val="B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chemeClr val="accent1">
                    <a:lumOff val="-5568"/>
                  </a:schemeClr>
                </a:solidFill>
              </a:defRPr>
            </a:lvl1pPr>
          </a:lstStyle>
          <a:p>
            <a:r>
              <a:t>FAIR Digital Record</a:t>
            </a:r>
          </a:p>
        </p:txBody>
      </p:sp>
      <p:sp>
        <p:nvSpPr>
          <p:cNvPr id="344" name="&lt;&lt;FDF Object&gt;&gt;…"/>
          <p:cNvSpPr/>
          <p:nvPr/>
        </p:nvSpPr>
        <p:spPr>
          <a:xfrm>
            <a:off x="251248" y="3326636"/>
            <a:ext cx="2259478" cy="1077323"/>
          </a:xfrm>
          <a:prstGeom prst="roundRect">
            <a:avLst>
              <a:gd name="adj" fmla="val 33179"/>
            </a:avLst>
          </a:prstGeom>
          <a:solidFill>
            <a:srgbClr val="BFFFFF"/>
          </a:solidFill>
          <a:ln w="25400">
            <a:solidFill>
              <a:srgbClr val="7777A0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 algn="ctr">
              <a:defRPr sz="2000">
                <a:solidFill>
                  <a:schemeClr val="accent1">
                    <a:lumOff val="-5568"/>
                  </a:schemeClr>
                </a:solidFill>
              </a:defRPr>
            </a:pPr>
            <a:r>
              <a:rPr lang="en-US" dirty="0"/>
              <a:t>GUPRI</a:t>
            </a:r>
            <a:endParaRPr dirty="0"/>
          </a:p>
        </p:txBody>
      </p:sp>
      <p:sp>
        <p:nvSpPr>
          <p:cNvPr id="345" name="fdfIsMetadataOf"/>
          <p:cNvSpPr txBox="1"/>
          <p:nvPr/>
        </p:nvSpPr>
        <p:spPr>
          <a:xfrm rot="19885567">
            <a:off x="7010552" y="2380689"/>
            <a:ext cx="1385031" cy="29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/>
            </a:lvl1pPr>
          </a:lstStyle>
          <a:p>
            <a:r>
              <a:rPr dirty="0" err="1"/>
              <a:t>fdfIsMetadataOf</a:t>
            </a:r>
            <a:endParaRPr dirty="0"/>
          </a:p>
        </p:txBody>
      </p:sp>
      <p:sp>
        <p:nvSpPr>
          <p:cNvPr id="348" name="&lt;&lt;LDP RDF Source&gt;&gt;…"/>
          <p:cNvSpPr/>
          <p:nvPr/>
        </p:nvSpPr>
        <p:spPr>
          <a:xfrm>
            <a:off x="8700440" y="888425"/>
            <a:ext cx="2937074" cy="1009999"/>
          </a:xfrm>
          <a:prstGeom prst="roundRect">
            <a:avLst>
              <a:gd name="adj" fmla="val 42479"/>
            </a:avLst>
          </a:prstGeom>
          <a:solidFill>
            <a:srgbClr val="B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 algn="ctr">
              <a:defRPr sz="1700" b="1">
                <a:solidFill>
                  <a:schemeClr val="accent1">
                    <a:lumOff val="-5568"/>
                  </a:schemeClr>
                </a:solidFill>
              </a:defRPr>
            </a:pPr>
            <a:r>
              <a:t>&lt;&lt;LDP RDF Source&gt;&gt;</a:t>
            </a:r>
          </a:p>
          <a:p>
            <a:pPr algn="ctr">
              <a:defRPr>
                <a:solidFill>
                  <a:schemeClr val="accent1">
                    <a:lumOff val="-5568"/>
                  </a:schemeClr>
                </a:solidFill>
              </a:defRPr>
            </a:pPr>
            <a:r>
              <a:t>Metadata</a:t>
            </a:r>
          </a:p>
        </p:txBody>
      </p:sp>
      <p:sp>
        <p:nvSpPr>
          <p:cNvPr id="372" name="Connection Line"/>
          <p:cNvSpPr/>
          <p:nvPr/>
        </p:nvSpPr>
        <p:spPr>
          <a:xfrm>
            <a:off x="7224327" y="5920630"/>
            <a:ext cx="1790197" cy="3486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19" h="21600" extrusionOk="0">
                <a:moveTo>
                  <a:pt x="16219" y="21600"/>
                </a:moveTo>
                <a:cubicBezTo>
                  <a:pt x="-4662" y="19475"/>
                  <a:pt x="-5381" y="12275"/>
                  <a:pt x="14061" y="0"/>
                </a:cubicBezTo>
              </a:path>
            </a:pathLst>
          </a:custGeom>
          <a:ln w="25400">
            <a:solidFill>
              <a:schemeClr val="accent1"/>
            </a:solidFill>
            <a:headEnd type="arrow"/>
            <a:tailEnd type="arrow"/>
          </a:ln>
        </p:spPr>
        <p:txBody>
          <a:bodyPr/>
          <a:lstStyle/>
          <a:p>
            <a:endParaRPr/>
          </a:p>
        </p:txBody>
      </p:sp>
      <p:sp>
        <p:nvSpPr>
          <p:cNvPr id="350" name="ldp:contains"/>
          <p:cNvSpPr txBox="1"/>
          <p:nvPr/>
        </p:nvSpPr>
        <p:spPr>
          <a:xfrm>
            <a:off x="7592128" y="6297717"/>
            <a:ext cx="1364343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800"/>
            </a:lvl1pPr>
          </a:lstStyle>
          <a:p>
            <a:r>
              <a:t>ldp:contains</a:t>
            </a:r>
          </a:p>
        </p:txBody>
      </p:sp>
      <p:sp>
        <p:nvSpPr>
          <p:cNvPr id="351" name="0..*"/>
          <p:cNvSpPr txBox="1"/>
          <p:nvPr/>
        </p:nvSpPr>
        <p:spPr>
          <a:xfrm rot="1350077">
            <a:off x="8640243" y="4971794"/>
            <a:ext cx="570630" cy="29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400"/>
            </a:lvl1pPr>
          </a:lstStyle>
          <a:p>
            <a:r>
              <a:t>0..*</a:t>
            </a:r>
          </a:p>
        </p:txBody>
      </p:sp>
      <p:sp>
        <p:nvSpPr>
          <p:cNvPr id="352" name="1"/>
          <p:cNvSpPr txBox="1"/>
          <p:nvPr/>
        </p:nvSpPr>
        <p:spPr>
          <a:xfrm rot="19578239">
            <a:off x="6816093" y="2500287"/>
            <a:ext cx="197382" cy="29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/>
            </a:lvl1pPr>
          </a:lstStyle>
          <a:p>
            <a:r>
              <a:t>1</a:t>
            </a:r>
          </a:p>
        </p:txBody>
      </p:sp>
      <p:cxnSp>
        <p:nvCxnSpPr>
          <p:cNvPr id="355" name="Connection Line"/>
          <p:cNvCxnSpPr>
            <a:cxnSpLocks/>
          </p:cNvCxnSpPr>
          <p:nvPr/>
        </p:nvCxnSpPr>
        <p:spPr>
          <a:xfrm flipV="1">
            <a:off x="6750942" y="1810350"/>
            <a:ext cx="2059968" cy="1085877"/>
          </a:xfrm>
          <a:prstGeom prst="straightConnector1">
            <a:avLst/>
          </a:prstGeom>
          <a:ln w="25400">
            <a:solidFill>
              <a:schemeClr val="accent1"/>
            </a:solidFill>
            <a:headEnd type="arrow"/>
            <a:tailEnd type="arrow"/>
          </a:ln>
        </p:spPr>
      </p:cxnSp>
      <p:sp>
        <p:nvSpPr>
          <p:cNvPr id="357" name="Resource"/>
          <p:cNvSpPr/>
          <p:nvPr/>
        </p:nvSpPr>
        <p:spPr>
          <a:xfrm>
            <a:off x="8778376" y="5373547"/>
            <a:ext cx="2781202" cy="861546"/>
          </a:xfrm>
          <a:prstGeom prst="roundRect">
            <a:avLst>
              <a:gd name="adj" fmla="val 47155"/>
            </a:avLst>
          </a:prstGeom>
          <a:solidFill>
            <a:srgbClr val="BFFFB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chemeClr val="accent1">
                    <a:lumOff val="-5568"/>
                  </a:schemeClr>
                </a:solidFill>
              </a:defRPr>
            </a:lvl1pPr>
          </a:lstStyle>
          <a:p>
            <a:r>
              <a:t>Resource</a:t>
            </a:r>
          </a:p>
        </p:txBody>
      </p:sp>
      <p:cxnSp>
        <p:nvCxnSpPr>
          <p:cNvPr id="358" name="Connection Line"/>
          <p:cNvCxnSpPr>
            <a:cxnSpLocks/>
          </p:cNvCxnSpPr>
          <p:nvPr/>
        </p:nvCxnSpPr>
        <p:spPr>
          <a:xfrm>
            <a:off x="7564204" y="4601029"/>
            <a:ext cx="1450320" cy="772518"/>
          </a:xfrm>
          <a:prstGeom prst="straightConnector1">
            <a:avLst/>
          </a:prstGeom>
          <a:ln w="25400">
            <a:solidFill>
              <a:schemeClr val="accent1"/>
            </a:solidFill>
            <a:tailEnd type="arrow"/>
          </a:ln>
        </p:spPr>
      </p:cxnSp>
      <p:sp>
        <p:nvSpPr>
          <p:cNvPr id="359" name="fdf:represents"/>
          <p:cNvSpPr txBox="1"/>
          <p:nvPr/>
        </p:nvSpPr>
        <p:spPr>
          <a:xfrm rot="1357103">
            <a:off x="7654450" y="4966084"/>
            <a:ext cx="1239700" cy="29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/>
            </a:lvl1pPr>
          </a:lstStyle>
          <a:p>
            <a:r>
              <a:t>fdf:represents</a:t>
            </a:r>
          </a:p>
        </p:txBody>
      </p:sp>
      <p:sp>
        <p:nvSpPr>
          <p:cNvPr id="360" name="fdf:hasMetadata"/>
          <p:cNvSpPr txBox="1"/>
          <p:nvPr/>
        </p:nvSpPr>
        <p:spPr>
          <a:xfrm rot="19965526">
            <a:off x="7338849" y="1821732"/>
            <a:ext cx="1405866" cy="29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/>
            </a:lvl1pPr>
          </a:lstStyle>
          <a:p>
            <a:r>
              <a:rPr dirty="0" err="1"/>
              <a:t>fdf:hasMetadata</a:t>
            </a:r>
            <a:endParaRPr dirty="0"/>
          </a:p>
        </p:txBody>
      </p:sp>
      <p:sp>
        <p:nvSpPr>
          <p:cNvPr id="362" name="0..*"/>
          <p:cNvSpPr txBox="1"/>
          <p:nvPr/>
        </p:nvSpPr>
        <p:spPr>
          <a:xfrm rot="21600000">
            <a:off x="8910560" y="6297717"/>
            <a:ext cx="393240" cy="29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/>
            </a:lvl1pPr>
          </a:lstStyle>
          <a:p>
            <a:r>
              <a:t>0..*</a:t>
            </a:r>
          </a:p>
        </p:txBody>
      </p:sp>
      <p:sp>
        <p:nvSpPr>
          <p:cNvPr id="363" name="&lt;&lt;LDP RDF Source&gt;&gt;"/>
          <p:cNvSpPr txBox="1"/>
          <p:nvPr/>
        </p:nvSpPr>
        <p:spPr>
          <a:xfrm>
            <a:off x="4780604" y="2996518"/>
            <a:ext cx="2204633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1700" b="1">
                <a:solidFill>
                  <a:schemeClr val="accent1">
                    <a:lumOff val="-5568"/>
                  </a:schemeClr>
                </a:solidFill>
              </a:defRPr>
            </a:lvl1pPr>
          </a:lstStyle>
          <a:p>
            <a:r>
              <a:rPr dirty="0"/>
              <a:t>&lt;&lt;LDP RDF Source&gt;&gt;</a:t>
            </a:r>
          </a:p>
        </p:txBody>
      </p:sp>
      <p:sp>
        <p:nvSpPr>
          <p:cNvPr id="364" name="1..*"/>
          <p:cNvSpPr txBox="1"/>
          <p:nvPr/>
        </p:nvSpPr>
        <p:spPr>
          <a:xfrm rot="20516927">
            <a:off x="8537565" y="1898414"/>
            <a:ext cx="393240" cy="29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/>
            </a:lvl1pPr>
          </a:lstStyle>
          <a:p>
            <a:r>
              <a:rPr dirty="0"/>
              <a:t>1..*</a:t>
            </a:r>
          </a:p>
        </p:txBody>
      </p:sp>
      <p:sp>
        <p:nvSpPr>
          <p:cNvPr id="366" name="ldp:isMemberOf"/>
          <p:cNvSpPr txBox="1"/>
          <p:nvPr/>
        </p:nvSpPr>
        <p:spPr>
          <a:xfrm>
            <a:off x="6882164" y="5586182"/>
            <a:ext cx="1723986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800"/>
            </a:lvl1pPr>
          </a:lstStyle>
          <a:p>
            <a:r>
              <a:t>ldp:isMemberOf</a:t>
            </a:r>
          </a:p>
        </p:txBody>
      </p:sp>
      <p:sp>
        <p:nvSpPr>
          <p:cNvPr id="367" name="0..*"/>
          <p:cNvSpPr txBox="1"/>
          <p:nvPr/>
        </p:nvSpPr>
        <p:spPr>
          <a:xfrm rot="21600000">
            <a:off x="8381697" y="5944304"/>
            <a:ext cx="393240" cy="29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/>
            </a:lvl1pPr>
          </a:lstStyle>
          <a:p>
            <a:r>
              <a:t>0..*</a:t>
            </a:r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0BB12C1E-D53E-E141-A328-8AD70E79D460}"/>
              </a:ext>
            </a:extLst>
          </p:cNvPr>
          <p:cNvSpPr/>
          <p:nvPr/>
        </p:nvSpPr>
        <p:spPr>
          <a:xfrm>
            <a:off x="2670142" y="3559606"/>
            <a:ext cx="1380375" cy="611382"/>
          </a:xfrm>
          <a:prstGeom prst="rightArrow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 err="1">
                <a:ln>
                  <a:noFill/>
                </a:ln>
                <a:solidFill>
                  <a:srgbClr val="4B4B4B"/>
                </a:solidFill>
                <a:effectLst/>
                <a:uFillTx/>
                <a:latin typeface="+mj-lt"/>
                <a:ea typeface="+mj-ea"/>
                <a:cs typeface="+mj-cs"/>
                <a:sym typeface="Trebuchet MS"/>
              </a:rPr>
              <a:t>resolvesTo</a:t>
            </a: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4B4B4B"/>
              </a:solidFill>
              <a:effectLst/>
              <a:uFillTx/>
              <a:latin typeface="+mj-lt"/>
              <a:ea typeface="+mj-ea"/>
              <a:cs typeface="+mj-c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285200568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Fair digital framework - minimal implement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Fair digital framework - minimal implementation</a:t>
            </a:r>
          </a:p>
        </p:txBody>
      </p:sp>
      <p:sp>
        <p:nvSpPr>
          <p:cNvPr id="343" name="FAIR Digital Record"/>
          <p:cNvSpPr/>
          <p:nvPr/>
        </p:nvSpPr>
        <p:spPr>
          <a:xfrm>
            <a:off x="4201638" y="2896227"/>
            <a:ext cx="3362566" cy="2170302"/>
          </a:xfrm>
          <a:prstGeom prst="roundRect">
            <a:avLst>
              <a:gd name="adj" fmla="val 19768"/>
            </a:avLst>
          </a:prstGeom>
          <a:solidFill>
            <a:srgbClr val="B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chemeClr val="accent1">
                    <a:lumOff val="-5568"/>
                  </a:schemeClr>
                </a:solidFill>
              </a:defRPr>
            </a:lvl1pPr>
          </a:lstStyle>
          <a:p>
            <a:r>
              <a:t>FAIR Digital Record</a:t>
            </a:r>
          </a:p>
        </p:txBody>
      </p:sp>
      <p:sp>
        <p:nvSpPr>
          <p:cNvPr id="344" name="&lt;&lt;FDF Object&gt;&gt;…"/>
          <p:cNvSpPr/>
          <p:nvPr/>
        </p:nvSpPr>
        <p:spPr>
          <a:xfrm>
            <a:off x="251248" y="3326636"/>
            <a:ext cx="2259478" cy="1077323"/>
          </a:xfrm>
          <a:prstGeom prst="roundRect">
            <a:avLst>
              <a:gd name="adj" fmla="val 33179"/>
            </a:avLst>
          </a:prstGeom>
          <a:solidFill>
            <a:srgbClr val="BFFFFF"/>
          </a:solidFill>
          <a:ln w="25400">
            <a:solidFill>
              <a:srgbClr val="7777A0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 algn="ctr">
              <a:defRPr sz="1700" b="1">
                <a:solidFill>
                  <a:schemeClr val="accent1">
                    <a:lumOff val="-5568"/>
                  </a:schemeClr>
                </a:solidFill>
              </a:defRPr>
            </a:pPr>
            <a:r>
              <a:rPr dirty="0"/>
              <a:t>&lt;&lt;FD Object&gt;&gt;</a:t>
            </a:r>
          </a:p>
          <a:p>
            <a:pPr algn="ctr">
              <a:defRPr sz="2000">
                <a:solidFill>
                  <a:schemeClr val="accent1">
                    <a:lumOff val="-5568"/>
                  </a:schemeClr>
                </a:solidFill>
              </a:defRPr>
            </a:pPr>
            <a:r>
              <a:rPr lang="en-US" dirty="0"/>
              <a:t>GUPRI</a:t>
            </a:r>
            <a:endParaRPr dirty="0"/>
          </a:p>
        </p:txBody>
      </p:sp>
      <p:sp>
        <p:nvSpPr>
          <p:cNvPr id="348" name="&lt;&lt;LDP RDF Source&gt;&gt;…"/>
          <p:cNvSpPr/>
          <p:nvPr/>
        </p:nvSpPr>
        <p:spPr>
          <a:xfrm>
            <a:off x="8700440" y="888425"/>
            <a:ext cx="2937074" cy="1009999"/>
          </a:xfrm>
          <a:prstGeom prst="roundRect">
            <a:avLst>
              <a:gd name="adj" fmla="val 42479"/>
            </a:avLst>
          </a:prstGeom>
          <a:solidFill>
            <a:srgbClr val="B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 algn="ctr">
              <a:defRPr sz="1700" b="1">
                <a:solidFill>
                  <a:schemeClr val="accent1">
                    <a:lumOff val="-5568"/>
                  </a:schemeClr>
                </a:solidFill>
              </a:defRPr>
            </a:pPr>
            <a:r>
              <a:t>&lt;&lt;LDP RDF Source&gt;&gt;</a:t>
            </a:r>
          </a:p>
          <a:p>
            <a:pPr algn="ctr">
              <a:defRPr>
                <a:solidFill>
                  <a:schemeClr val="accent1">
                    <a:lumOff val="-5568"/>
                  </a:schemeClr>
                </a:solidFill>
              </a:defRPr>
            </a:pPr>
            <a:r>
              <a:t>Metadata</a:t>
            </a:r>
          </a:p>
        </p:txBody>
      </p:sp>
      <p:sp>
        <p:nvSpPr>
          <p:cNvPr id="372" name="Connection Line"/>
          <p:cNvSpPr/>
          <p:nvPr/>
        </p:nvSpPr>
        <p:spPr>
          <a:xfrm>
            <a:off x="7224327" y="5920630"/>
            <a:ext cx="1790197" cy="3486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19" h="21600" extrusionOk="0">
                <a:moveTo>
                  <a:pt x="16219" y="21600"/>
                </a:moveTo>
                <a:cubicBezTo>
                  <a:pt x="-4662" y="19475"/>
                  <a:pt x="-5381" y="12275"/>
                  <a:pt x="14061" y="0"/>
                </a:cubicBezTo>
              </a:path>
            </a:pathLst>
          </a:custGeom>
          <a:ln w="25400">
            <a:solidFill>
              <a:schemeClr val="accent1"/>
            </a:solidFill>
            <a:headEnd type="arrow"/>
            <a:tailEnd type="arrow"/>
          </a:ln>
        </p:spPr>
        <p:txBody>
          <a:bodyPr/>
          <a:lstStyle/>
          <a:p>
            <a:endParaRPr/>
          </a:p>
        </p:txBody>
      </p:sp>
      <p:sp>
        <p:nvSpPr>
          <p:cNvPr id="350" name="ldp:contains"/>
          <p:cNvSpPr txBox="1"/>
          <p:nvPr/>
        </p:nvSpPr>
        <p:spPr>
          <a:xfrm>
            <a:off x="7592128" y="6297717"/>
            <a:ext cx="1364343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800"/>
            </a:lvl1pPr>
          </a:lstStyle>
          <a:p>
            <a:r>
              <a:t>ldp:contains</a:t>
            </a:r>
          </a:p>
        </p:txBody>
      </p:sp>
      <p:sp>
        <p:nvSpPr>
          <p:cNvPr id="351" name="0..*"/>
          <p:cNvSpPr txBox="1"/>
          <p:nvPr/>
        </p:nvSpPr>
        <p:spPr>
          <a:xfrm rot="1350077">
            <a:off x="8640243" y="4971794"/>
            <a:ext cx="570630" cy="29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400"/>
            </a:lvl1pPr>
          </a:lstStyle>
          <a:p>
            <a:r>
              <a:t>0..*</a:t>
            </a:r>
          </a:p>
        </p:txBody>
      </p:sp>
      <p:sp>
        <p:nvSpPr>
          <p:cNvPr id="352" name="1"/>
          <p:cNvSpPr txBox="1"/>
          <p:nvPr/>
        </p:nvSpPr>
        <p:spPr>
          <a:xfrm rot="19578239">
            <a:off x="6816093" y="2500287"/>
            <a:ext cx="197382" cy="29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/>
            </a:lvl1pPr>
          </a:lstStyle>
          <a:p>
            <a:r>
              <a:t>1</a:t>
            </a:r>
          </a:p>
        </p:txBody>
      </p:sp>
      <p:cxnSp>
        <p:nvCxnSpPr>
          <p:cNvPr id="355" name="Connection Line"/>
          <p:cNvCxnSpPr>
            <a:cxnSpLocks/>
          </p:cNvCxnSpPr>
          <p:nvPr/>
        </p:nvCxnSpPr>
        <p:spPr>
          <a:xfrm flipV="1">
            <a:off x="6750942" y="1810350"/>
            <a:ext cx="2059968" cy="1085877"/>
          </a:xfrm>
          <a:prstGeom prst="straightConnector1">
            <a:avLst/>
          </a:prstGeom>
          <a:ln w="25400">
            <a:solidFill>
              <a:schemeClr val="accent1"/>
            </a:solidFill>
            <a:headEnd type="arrow"/>
            <a:tailEnd type="arrow"/>
          </a:ln>
        </p:spPr>
      </p:cxnSp>
      <p:sp>
        <p:nvSpPr>
          <p:cNvPr id="357" name="Resource"/>
          <p:cNvSpPr/>
          <p:nvPr/>
        </p:nvSpPr>
        <p:spPr>
          <a:xfrm>
            <a:off x="8778376" y="5373547"/>
            <a:ext cx="2781202" cy="861546"/>
          </a:xfrm>
          <a:prstGeom prst="roundRect">
            <a:avLst>
              <a:gd name="adj" fmla="val 47155"/>
            </a:avLst>
          </a:prstGeom>
          <a:solidFill>
            <a:srgbClr val="BFFFB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chemeClr val="accent1">
                    <a:lumOff val="-5568"/>
                  </a:schemeClr>
                </a:solidFill>
              </a:defRPr>
            </a:lvl1pPr>
          </a:lstStyle>
          <a:p>
            <a:r>
              <a:t>Resource</a:t>
            </a:r>
          </a:p>
        </p:txBody>
      </p:sp>
      <p:cxnSp>
        <p:nvCxnSpPr>
          <p:cNvPr id="358" name="Connection Line"/>
          <p:cNvCxnSpPr>
            <a:cxnSpLocks/>
          </p:cNvCxnSpPr>
          <p:nvPr/>
        </p:nvCxnSpPr>
        <p:spPr>
          <a:xfrm>
            <a:off x="7564204" y="4601029"/>
            <a:ext cx="1450320" cy="772518"/>
          </a:xfrm>
          <a:prstGeom prst="straightConnector1">
            <a:avLst/>
          </a:prstGeom>
          <a:ln w="25400">
            <a:solidFill>
              <a:schemeClr val="accent1"/>
            </a:solidFill>
            <a:tailEnd type="arrow"/>
          </a:ln>
        </p:spPr>
      </p:cxnSp>
      <p:sp>
        <p:nvSpPr>
          <p:cNvPr id="359" name="fdf:represents"/>
          <p:cNvSpPr txBox="1"/>
          <p:nvPr/>
        </p:nvSpPr>
        <p:spPr>
          <a:xfrm rot="1357103">
            <a:off x="7654450" y="4966084"/>
            <a:ext cx="1239700" cy="29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/>
            </a:lvl1pPr>
          </a:lstStyle>
          <a:p>
            <a:r>
              <a:t>fdf:represents</a:t>
            </a:r>
          </a:p>
        </p:txBody>
      </p:sp>
      <p:sp>
        <p:nvSpPr>
          <p:cNvPr id="362" name="0..*"/>
          <p:cNvSpPr txBox="1"/>
          <p:nvPr/>
        </p:nvSpPr>
        <p:spPr>
          <a:xfrm rot="21600000">
            <a:off x="8910560" y="6297717"/>
            <a:ext cx="393240" cy="29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/>
            </a:lvl1pPr>
          </a:lstStyle>
          <a:p>
            <a:r>
              <a:t>0..*</a:t>
            </a:r>
          </a:p>
        </p:txBody>
      </p:sp>
      <p:sp>
        <p:nvSpPr>
          <p:cNvPr id="363" name="&lt;&lt;LDP RDF Source&gt;&gt;"/>
          <p:cNvSpPr txBox="1"/>
          <p:nvPr/>
        </p:nvSpPr>
        <p:spPr>
          <a:xfrm>
            <a:off x="4780604" y="2996518"/>
            <a:ext cx="2204633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1700" b="1">
                <a:solidFill>
                  <a:schemeClr val="accent1">
                    <a:lumOff val="-5568"/>
                  </a:schemeClr>
                </a:solidFill>
              </a:defRPr>
            </a:lvl1pPr>
          </a:lstStyle>
          <a:p>
            <a:r>
              <a:t>&lt;&lt;LDP RDF Source&gt;&gt;</a:t>
            </a:r>
          </a:p>
        </p:txBody>
      </p:sp>
      <p:sp>
        <p:nvSpPr>
          <p:cNvPr id="366" name="ldp:isMemberOf"/>
          <p:cNvSpPr txBox="1"/>
          <p:nvPr/>
        </p:nvSpPr>
        <p:spPr>
          <a:xfrm>
            <a:off x="6882164" y="5586182"/>
            <a:ext cx="1723986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800"/>
            </a:lvl1pPr>
          </a:lstStyle>
          <a:p>
            <a:r>
              <a:t>ldp:isMemberOf</a:t>
            </a:r>
          </a:p>
        </p:txBody>
      </p:sp>
      <p:sp>
        <p:nvSpPr>
          <p:cNvPr id="367" name="0..*"/>
          <p:cNvSpPr txBox="1"/>
          <p:nvPr/>
        </p:nvSpPr>
        <p:spPr>
          <a:xfrm rot="21600000">
            <a:off x="8381697" y="5944304"/>
            <a:ext cx="393240" cy="29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/>
            </a:lvl1pPr>
          </a:lstStyle>
          <a:p>
            <a:r>
              <a:t>0..*</a:t>
            </a:r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0BB12C1E-D53E-E141-A328-8AD70E79D460}"/>
              </a:ext>
            </a:extLst>
          </p:cNvPr>
          <p:cNvSpPr/>
          <p:nvPr/>
        </p:nvSpPr>
        <p:spPr>
          <a:xfrm>
            <a:off x="2670142" y="3559606"/>
            <a:ext cx="1380375" cy="611382"/>
          </a:xfrm>
          <a:prstGeom prst="rightArrow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 err="1">
                <a:ln>
                  <a:noFill/>
                </a:ln>
                <a:solidFill>
                  <a:srgbClr val="4B4B4B"/>
                </a:solidFill>
                <a:effectLst/>
                <a:uFillTx/>
                <a:latin typeface="+mj-lt"/>
                <a:ea typeface="+mj-ea"/>
                <a:cs typeface="+mj-cs"/>
                <a:sym typeface="Trebuchet MS"/>
              </a:rPr>
              <a:t>resolvesTo</a:t>
            </a: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4B4B4B"/>
              </a:solidFill>
              <a:effectLst/>
              <a:uFillTx/>
              <a:latin typeface="+mj-lt"/>
              <a:ea typeface="+mj-ea"/>
              <a:cs typeface="+mj-cs"/>
              <a:sym typeface="Trebuchet MS"/>
            </a:endParaRPr>
          </a:p>
        </p:txBody>
      </p:sp>
      <p:sp>
        <p:nvSpPr>
          <p:cNvPr id="22" name="fdfIsMetadataOf">
            <a:extLst>
              <a:ext uri="{FF2B5EF4-FFF2-40B4-BE49-F238E27FC236}">
                <a16:creationId xmlns:a16="http://schemas.microsoft.com/office/drawing/2014/main" id="{F8A89F0B-A872-0B4A-AE69-B40527F854C8}"/>
              </a:ext>
            </a:extLst>
          </p:cNvPr>
          <p:cNvSpPr txBox="1"/>
          <p:nvPr/>
        </p:nvSpPr>
        <p:spPr>
          <a:xfrm rot="19885567">
            <a:off x="7010552" y="2380689"/>
            <a:ext cx="1385031" cy="29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/>
            </a:lvl1pPr>
          </a:lstStyle>
          <a:p>
            <a:r>
              <a:rPr dirty="0" err="1"/>
              <a:t>fdfIsMetadataOf</a:t>
            </a:r>
            <a:endParaRPr dirty="0"/>
          </a:p>
        </p:txBody>
      </p:sp>
      <p:sp>
        <p:nvSpPr>
          <p:cNvPr id="23" name="fdf:hasMetadata">
            <a:extLst>
              <a:ext uri="{FF2B5EF4-FFF2-40B4-BE49-F238E27FC236}">
                <a16:creationId xmlns:a16="http://schemas.microsoft.com/office/drawing/2014/main" id="{4B6494F4-62BE-0048-BFE0-BF2B2468CECF}"/>
              </a:ext>
            </a:extLst>
          </p:cNvPr>
          <p:cNvSpPr txBox="1"/>
          <p:nvPr/>
        </p:nvSpPr>
        <p:spPr>
          <a:xfrm rot="19965526">
            <a:off x="7338849" y="1821732"/>
            <a:ext cx="1405866" cy="29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/>
            </a:lvl1pPr>
          </a:lstStyle>
          <a:p>
            <a:r>
              <a:rPr dirty="0" err="1"/>
              <a:t>fdf:hasMetadata</a:t>
            </a:r>
            <a:endParaRPr dirty="0"/>
          </a:p>
        </p:txBody>
      </p:sp>
      <p:sp>
        <p:nvSpPr>
          <p:cNvPr id="24" name="1..*">
            <a:extLst>
              <a:ext uri="{FF2B5EF4-FFF2-40B4-BE49-F238E27FC236}">
                <a16:creationId xmlns:a16="http://schemas.microsoft.com/office/drawing/2014/main" id="{29D2E55C-4D0F-1E4F-90AD-82B9DB579821}"/>
              </a:ext>
            </a:extLst>
          </p:cNvPr>
          <p:cNvSpPr txBox="1"/>
          <p:nvPr/>
        </p:nvSpPr>
        <p:spPr>
          <a:xfrm rot="20516927">
            <a:off x="8537565" y="1898414"/>
            <a:ext cx="393240" cy="29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/>
            </a:lvl1pPr>
          </a:lstStyle>
          <a:p>
            <a:r>
              <a:rPr dirty="0"/>
              <a:t>1..*</a:t>
            </a:r>
          </a:p>
        </p:txBody>
      </p:sp>
    </p:spTree>
    <p:extLst>
      <p:ext uri="{BB962C8B-B14F-4D97-AF65-F5344CB8AC3E}">
        <p14:creationId xmlns:p14="http://schemas.microsoft.com/office/powerpoint/2010/main" val="4218224622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Fair digital framework - minimal implement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Fair digital framework - minimal implementation</a:t>
            </a:r>
          </a:p>
        </p:txBody>
      </p:sp>
      <p:sp>
        <p:nvSpPr>
          <p:cNvPr id="343" name="FAIR Digital Record"/>
          <p:cNvSpPr/>
          <p:nvPr/>
        </p:nvSpPr>
        <p:spPr>
          <a:xfrm>
            <a:off x="4201638" y="2896227"/>
            <a:ext cx="3362566" cy="2170302"/>
          </a:xfrm>
          <a:prstGeom prst="roundRect">
            <a:avLst>
              <a:gd name="adj" fmla="val 19768"/>
            </a:avLst>
          </a:prstGeom>
          <a:solidFill>
            <a:srgbClr val="B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chemeClr val="accent1">
                    <a:lumOff val="-5568"/>
                  </a:schemeClr>
                </a:solidFill>
              </a:defRPr>
            </a:lvl1pPr>
          </a:lstStyle>
          <a:p>
            <a:r>
              <a:t>FAIR Digital Record</a:t>
            </a:r>
          </a:p>
        </p:txBody>
      </p:sp>
      <p:sp>
        <p:nvSpPr>
          <p:cNvPr id="344" name="&lt;&lt;FDF Object&gt;&gt;…"/>
          <p:cNvSpPr/>
          <p:nvPr/>
        </p:nvSpPr>
        <p:spPr>
          <a:xfrm>
            <a:off x="96264" y="5157770"/>
            <a:ext cx="3321021" cy="1293100"/>
          </a:xfrm>
          <a:prstGeom prst="roundRect">
            <a:avLst>
              <a:gd name="adj" fmla="val 33179"/>
            </a:avLst>
          </a:prstGeom>
          <a:solidFill>
            <a:srgbClr val="BFFFFF"/>
          </a:solidFill>
          <a:ln w="25400">
            <a:solidFill>
              <a:srgbClr val="7777A0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 algn="ctr">
              <a:defRPr sz="1700" b="1">
                <a:solidFill>
                  <a:schemeClr val="accent1">
                    <a:lumOff val="-5568"/>
                  </a:schemeClr>
                </a:solidFill>
              </a:defRPr>
            </a:pPr>
            <a:r>
              <a:t>&lt;&lt;FDF Object&gt;&gt;</a:t>
            </a:r>
          </a:p>
          <a:p>
            <a:pPr algn="ctr">
              <a:defRPr sz="2000">
                <a:solidFill>
                  <a:schemeClr val="accent1">
                    <a:lumOff val="-5568"/>
                  </a:schemeClr>
                </a:solidFill>
              </a:defRPr>
            </a:pPr>
            <a:r>
              <a:t>Globally Unique, Persistent and Resolvable Identifier</a:t>
            </a:r>
          </a:p>
        </p:txBody>
      </p:sp>
      <p:sp>
        <p:nvSpPr>
          <p:cNvPr id="346" name="fdf:identifies"/>
          <p:cNvSpPr txBox="1"/>
          <p:nvPr/>
        </p:nvSpPr>
        <p:spPr>
          <a:xfrm rot="20116192">
            <a:off x="2961130" y="4721953"/>
            <a:ext cx="1150365" cy="29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/>
            </a:lvl1pPr>
          </a:lstStyle>
          <a:p>
            <a:r>
              <a:t>fdf:identifies</a:t>
            </a:r>
          </a:p>
        </p:txBody>
      </p:sp>
      <p:sp>
        <p:nvSpPr>
          <p:cNvPr id="348" name="&lt;&lt;LDP RDF Source&gt;&gt;…"/>
          <p:cNvSpPr/>
          <p:nvPr/>
        </p:nvSpPr>
        <p:spPr>
          <a:xfrm>
            <a:off x="8700440" y="888425"/>
            <a:ext cx="2937074" cy="1009999"/>
          </a:xfrm>
          <a:prstGeom prst="roundRect">
            <a:avLst>
              <a:gd name="adj" fmla="val 42479"/>
            </a:avLst>
          </a:prstGeom>
          <a:solidFill>
            <a:srgbClr val="B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 algn="ctr">
              <a:defRPr sz="1700" b="1">
                <a:solidFill>
                  <a:schemeClr val="accent1">
                    <a:lumOff val="-5568"/>
                  </a:schemeClr>
                </a:solidFill>
              </a:defRPr>
            </a:pPr>
            <a:r>
              <a:t>&lt;&lt;LDP RDF Source&gt;&gt;</a:t>
            </a:r>
          </a:p>
          <a:p>
            <a:pPr algn="ctr">
              <a:defRPr>
                <a:solidFill>
                  <a:schemeClr val="accent1">
                    <a:lumOff val="-5568"/>
                  </a:schemeClr>
                </a:solidFill>
              </a:defRPr>
            </a:pPr>
            <a:r>
              <a:t>Metadata</a:t>
            </a:r>
          </a:p>
        </p:txBody>
      </p:sp>
      <p:sp>
        <p:nvSpPr>
          <p:cNvPr id="372" name="Connection Line"/>
          <p:cNvSpPr/>
          <p:nvPr/>
        </p:nvSpPr>
        <p:spPr>
          <a:xfrm>
            <a:off x="7224327" y="5920630"/>
            <a:ext cx="1790197" cy="3486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19" h="21600" extrusionOk="0">
                <a:moveTo>
                  <a:pt x="16219" y="21600"/>
                </a:moveTo>
                <a:cubicBezTo>
                  <a:pt x="-4662" y="19475"/>
                  <a:pt x="-5381" y="12275"/>
                  <a:pt x="14061" y="0"/>
                </a:cubicBezTo>
              </a:path>
            </a:pathLst>
          </a:custGeom>
          <a:ln w="25400">
            <a:solidFill>
              <a:schemeClr val="accent1"/>
            </a:solidFill>
            <a:headEnd type="arrow"/>
            <a:tailEnd type="arrow"/>
          </a:ln>
        </p:spPr>
        <p:txBody>
          <a:bodyPr/>
          <a:lstStyle/>
          <a:p>
            <a:endParaRPr/>
          </a:p>
        </p:txBody>
      </p:sp>
      <p:sp>
        <p:nvSpPr>
          <p:cNvPr id="350" name="ldp:contains"/>
          <p:cNvSpPr txBox="1"/>
          <p:nvPr/>
        </p:nvSpPr>
        <p:spPr>
          <a:xfrm>
            <a:off x="7592128" y="6297717"/>
            <a:ext cx="1364343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800"/>
            </a:lvl1pPr>
          </a:lstStyle>
          <a:p>
            <a:r>
              <a:t>ldp:contains</a:t>
            </a:r>
          </a:p>
        </p:txBody>
      </p:sp>
      <p:sp>
        <p:nvSpPr>
          <p:cNvPr id="351" name="0..*"/>
          <p:cNvSpPr txBox="1"/>
          <p:nvPr/>
        </p:nvSpPr>
        <p:spPr>
          <a:xfrm rot="1350077">
            <a:off x="8640243" y="4971794"/>
            <a:ext cx="570630" cy="29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400"/>
            </a:lvl1pPr>
          </a:lstStyle>
          <a:p>
            <a:r>
              <a:t>0..*</a:t>
            </a:r>
          </a:p>
        </p:txBody>
      </p:sp>
      <p:sp>
        <p:nvSpPr>
          <p:cNvPr id="352" name="1"/>
          <p:cNvSpPr txBox="1"/>
          <p:nvPr/>
        </p:nvSpPr>
        <p:spPr>
          <a:xfrm rot="19578239">
            <a:off x="6816093" y="2500287"/>
            <a:ext cx="197382" cy="29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/>
            </a:lvl1pPr>
          </a:lstStyle>
          <a:p>
            <a:r>
              <a:t>1</a:t>
            </a:r>
          </a:p>
        </p:txBody>
      </p:sp>
      <p:sp>
        <p:nvSpPr>
          <p:cNvPr id="353" name="has type fdf:Record"/>
          <p:cNvSpPr txBox="1"/>
          <p:nvPr/>
        </p:nvSpPr>
        <p:spPr>
          <a:xfrm rot="841791">
            <a:off x="2478480" y="2061456"/>
            <a:ext cx="2115665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800"/>
            </a:lvl1pPr>
          </a:lstStyle>
          <a:p>
            <a:r>
              <a:t>has type fdf:Record</a:t>
            </a:r>
          </a:p>
        </p:txBody>
      </p:sp>
      <p:cxnSp>
        <p:nvCxnSpPr>
          <p:cNvPr id="354" name="Connection Line"/>
          <p:cNvCxnSpPr>
            <a:cxnSpLocks/>
          </p:cNvCxnSpPr>
          <p:nvPr/>
        </p:nvCxnSpPr>
        <p:spPr>
          <a:xfrm>
            <a:off x="2343981" y="2231406"/>
            <a:ext cx="2436623" cy="664821"/>
          </a:xfrm>
          <a:prstGeom prst="straightConnector1">
            <a:avLst/>
          </a:prstGeom>
          <a:ln w="25400">
            <a:solidFill>
              <a:schemeClr val="accent1"/>
            </a:solidFill>
            <a:headEnd type="arrow"/>
          </a:ln>
        </p:spPr>
      </p:cxnSp>
      <p:cxnSp>
        <p:nvCxnSpPr>
          <p:cNvPr id="355" name="Connection Line"/>
          <p:cNvCxnSpPr>
            <a:cxnSpLocks/>
          </p:cNvCxnSpPr>
          <p:nvPr/>
        </p:nvCxnSpPr>
        <p:spPr>
          <a:xfrm flipV="1">
            <a:off x="6750942" y="1810350"/>
            <a:ext cx="2059968" cy="1085877"/>
          </a:xfrm>
          <a:prstGeom prst="straightConnector1">
            <a:avLst/>
          </a:prstGeom>
          <a:ln w="25400">
            <a:solidFill>
              <a:schemeClr val="accent1"/>
            </a:solidFill>
            <a:headEnd type="arrow"/>
            <a:tailEnd type="arrow"/>
          </a:ln>
        </p:spPr>
      </p:cxnSp>
      <p:cxnSp>
        <p:nvCxnSpPr>
          <p:cNvPr id="356" name="Connection Line"/>
          <p:cNvCxnSpPr>
            <a:cxnSpLocks/>
          </p:cNvCxnSpPr>
          <p:nvPr/>
        </p:nvCxnSpPr>
        <p:spPr>
          <a:xfrm flipH="1">
            <a:off x="3222171" y="4739025"/>
            <a:ext cx="995546" cy="504683"/>
          </a:xfrm>
          <a:prstGeom prst="straightConnector1">
            <a:avLst/>
          </a:prstGeom>
          <a:ln w="25400">
            <a:solidFill>
              <a:schemeClr val="accent1"/>
            </a:solidFill>
            <a:headEnd type="arrow"/>
          </a:ln>
        </p:spPr>
      </p:cxnSp>
      <p:sp>
        <p:nvSpPr>
          <p:cNvPr id="357" name="Resource"/>
          <p:cNvSpPr/>
          <p:nvPr/>
        </p:nvSpPr>
        <p:spPr>
          <a:xfrm>
            <a:off x="8778376" y="5373547"/>
            <a:ext cx="2781202" cy="861546"/>
          </a:xfrm>
          <a:prstGeom prst="roundRect">
            <a:avLst>
              <a:gd name="adj" fmla="val 47155"/>
            </a:avLst>
          </a:prstGeom>
          <a:solidFill>
            <a:srgbClr val="BFFFB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chemeClr val="accent1">
                    <a:lumOff val="-5568"/>
                  </a:schemeClr>
                </a:solidFill>
              </a:defRPr>
            </a:lvl1pPr>
          </a:lstStyle>
          <a:p>
            <a:r>
              <a:t>Resource</a:t>
            </a:r>
          </a:p>
        </p:txBody>
      </p:sp>
      <p:cxnSp>
        <p:nvCxnSpPr>
          <p:cNvPr id="358" name="Connection Line"/>
          <p:cNvCxnSpPr>
            <a:cxnSpLocks/>
          </p:cNvCxnSpPr>
          <p:nvPr/>
        </p:nvCxnSpPr>
        <p:spPr>
          <a:xfrm>
            <a:off x="7564204" y="4601029"/>
            <a:ext cx="1450320" cy="772518"/>
          </a:xfrm>
          <a:prstGeom prst="straightConnector1">
            <a:avLst/>
          </a:prstGeom>
          <a:ln w="25400">
            <a:solidFill>
              <a:schemeClr val="accent1"/>
            </a:solidFill>
            <a:tailEnd type="arrow"/>
          </a:ln>
        </p:spPr>
      </p:cxnSp>
      <p:sp>
        <p:nvSpPr>
          <p:cNvPr id="359" name="fdf:represents"/>
          <p:cNvSpPr txBox="1"/>
          <p:nvPr/>
        </p:nvSpPr>
        <p:spPr>
          <a:xfrm rot="1357103">
            <a:off x="7654450" y="4966084"/>
            <a:ext cx="1239700" cy="29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/>
            </a:lvl1pPr>
          </a:lstStyle>
          <a:p>
            <a:r>
              <a:t>fdf:represents</a:t>
            </a:r>
          </a:p>
        </p:txBody>
      </p:sp>
      <p:sp>
        <p:nvSpPr>
          <p:cNvPr id="361" name="FDF ontology"/>
          <p:cNvSpPr/>
          <p:nvPr/>
        </p:nvSpPr>
        <p:spPr>
          <a:xfrm>
            <a:off x="203012" y="1415065"/>
            <a:ext cx="2049099" cy="1255479"/>
          </a:xfrm>
          <a:prstGeom prst="rect">
            <a:avLst/>
          </a:prstGeom>
          <a:ln w="25400">
            <a:solidFill>
              <a:schemeClr val="accent1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 sz="1700"/>
            </a:lvl1pPr>
          </a:lstStyle>
          <a:p>
            <a:r>
              <a:rPr lang="en-US" sz="2000" dirty="0"/>
              <a:t>Semantic Representation</a:t>
            </a:r>
            <a:endParaRPr sz="2000" dirty="0"/>
          </a:p>
        </p:txBody>
      </p:sp>
      <p:sp>
        <p:nvSpPr>
          <p:cNvPr id="362" name="0..*"/>
          <p:cNvSpPr txBox="1"/>
          <p:nvPr/>
        </p:nvSpPr>
        <p:spPr>
          <a:xfrm rot="21600000">
            <a:off x="8910560" y="6297717"/>
            <a:ext cx="393240" cy="29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/>
            </a:lvl1pPr>
          </a:lstStyle>
          <a:p>
            <a:r>
              <a:t>0..*</a:t>
            </a:r>
          </a:p>
        </p:txBody>
      </p:sp>
      <p:sp>
        <p:nvSpPr>
          <p:cNvPr id="363" name="&lt;&lt;LDP RDF Source&gt;&gt;"/>
          <p:cNvSpPr txBox="1"/>
          <p:nvPr/>
        </p:nvSpPr>
        <p:spPr>
          <a:xfrm>
            <a:off x="4780604" y="2996518"/>
            <a:ext cx="2204633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1700" b="1">
                <a:solidFill>
                  <a:schemeClr val="accent1">
                    <a:lumOff val="-5568"/>
                  </a:schemeClr>
                </a:solidFill>
              </a:defRPr>
            </a:lvl1pPr>
          </a:lstStyle>
          <a:p>
            <a:r>
              <a:t>&lt;&lt;LDP RDF Source&gt;&gt;</a:t>
            </a:r>
          </a:p>
        </p:txBody>
      </p:sp>
      <p:sp>
        <p:nvSpPr>
          <p:cNvPr id="365" name="1"/>
          <p:cNvSpPr txBox="1"/>
          <p:nvPr/>
        </p:nvSpPr>
        <p:spPr>
          <a:xfrm>
            <a:off x="4020335" y="4819975"/>
            <a:ext cx="197382" cy="29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/>
            </a:lvl1pPr>
          </a:lstStyle>
          <a:p>
            <a:r>
              <a:t>1</a:t>
            </a:r>
          </a:p>
        </p:txBody>
      </p:sp>
      <p:sp>
        <p:nvSpPr>
          <p:cNvPr id="366" name="ldp:isMemberOf"/>
          <p:cNvSpPr txBox="1"/>
          <p:nvPr/>
        </p:nvSpPr>
        <p:spPr>
          <a:xfrm>
            <a:off x="6882164" y="5586182"/>
            <a:ext cx="1723986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800"/>
            </a:lvl1pPr>
          </a:lstStyle>
          <a:p>
            <a:r>
              <a:t>ldp:isMemberOf</a:t>
            </a:r>
          </a:p>
        </p:txBody>
      </p:sp>
      <p:sp>
        <p:nvSpPr>
          <p:cNvPr id="367" name="0..*"/>
          <p:cNvSpPr txBox="1"/>
          <p:nvPr/>
        </p:nvSpPr>
        <p:spPr>
          <a:xfrm rot="21600000">
            <a:off x="8381697" y="5944304"/>
            <a:ext cx="393240" cy="29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/>
            </a:lvl1pPr>
          </a:lstStyle>
          <a:p>
            <a:r>
              <a:t>0..*</a:t>
            </a:r>
          </a:p>
        </p:txBody>
      </p:sp>
      <p:cxnSp>
        <p:nvCxnSpPr>
          <p:cNvPr id="368" name="Connection Line"/>
          <p:cNvCxnSpPr>
            <a:cxnSpLocks/>
            <a:endCxn id="348" idx="1"/>
          </p:cNvCxnSpPr>
          <p:nvPr/>
        </p:nvCxnSpPr>
        <p:spPr>
          <a:xfrm flipV="1">
            <a:off x="2343981" y="1393425"/>
            <a:ext cx="6356459" cy="204100"/>
          </a:xfrm>
          <a:prstGeom prst="straightConnector1">
            <a:avLst/>
          </a:prstGeom>
          <a:ln w="25400">
            <a:solidFill>
              <a:schemeClr val="accent1"/>
            </a:solidFill>
            <a:headEnd type="arrow"/>
          </a:ln>
        </p:spPr>
      </p:cxnSp>
      <p:sp>
        <p:nvSpPr>
          <p:cNvPr id="369" name="has type fdf:Metadata"/>
          <p:cNvSpPr txBox="1"/>
          <p:nvPr/>
        </p:nvSpPr>
        <p:spPr>
          <a:xfrm rot="21161347">
            <a:off x="2537172" y="1089985"/>
            <a:ext cx="2370942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800"/>
            </a:lvl1pPr>
          </a:lstStyle>
          <a:p>
            <a:r>
              <a:t>has type fdf:Metadata</a:t>
            </a:r>
          </a:p>
        </p:txBody>
      </p:sp>
      <p:cxnSp>
        <p:nvCxnSpPr>
          <p:cNvPr id="370" name="Connection Line"/>
          <p:cNvCxnSpPr>
            <a:cxnSpLocks/>
          </p:cNvCxnSpPr>
          <p:nvPr/>
        </p:nvCxnSpPr>
        <p:spPr>
          <a:xfrm flipV="1">
            <a:off x="1060384" y="2824930"/>
            <a:ext cx="0" cy="2332841"/>
          </a:xfrm>
          <a:prstGeom prst="straightConnector1">
            <a:avLst/>
          </a:prstGeom>
          <a:ln w="25400">
            <a:solidFill>
              <a:schemeClr val="accent1"/>
            </a:solidFill>
            <a:tailEnd type="arrow"/>
          </a:ln>
        </p:spPr>
      </p:cxnSp>
      <p:sp>
        <p:nvSpPr>
          <p:cNvPr id="371" name="has type fdf:GUPRI"/>
          <p:cNvSpPr txBox="1"/>
          <p:nvPr/>
        </p:nvSpPr>
        <p:spPr>
          <a:xfrm rot="21600000">
            <a:off x="1060384" y="3401335"/>
            <a:ext cx="1730684" cy="624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800"/>
            </a:lvl1pPr>
          </a:lstStyle>
          <a:p>
            <a:r>
              <a:t>has type fdf:GUPRI</a:t>
            </a:r>
          </a:p>
        </p:txBody>
      </p:sp>
      <p:sp>
        <p:nvSpPr>
          <p:cNvPr id="33" name="fdfIsMetadataOf">
            <a:extLst>
              <a:ext uri="{FF2B5EF4-FFF2-40B4-BE49-F238E27FC236}">
                <a16:creationId xmlns:a16="http://schemas.microsoft.com/office/drawing/2014/main" id="{EA8785B8-CEEF-144B-A98E-8EB253AFCC48}"/>
              </a:ext>
            </a:extLst>
          </p:cNvPr>
          <p:cNvSpPr txBox="1"/>
          <p:nvPr/>
        </p:nvSpPr>
        <p:spPr>
          <a:xfrm rot="19885567">
            <a:off x="7010552" y="2380689"/>
            <a:ext cx="1385031" cy="29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/>
            </a:lvl1pPr>
          </a:lstStyle>
          <a:p>
            <a:r>
              <a:rPr dirty="0" err="1"/>
              <a:t>fdfIsMetadataOf</a:t>
            </a:r>
            <a:endParaRPr dirty="0"/>
          </a:p>
        </p:txBody>
      </p:sp>
      <p:sp>
        <p:nvSpPr>
          <p:cNvPr id="34" name="fdf:hasMetadata">
            <a:extLst>
              <a:ext uri="{FF2B5EF4-FFF2-40B4-BE49-F238E27FC236}">
                <a16:creationId xmlns:a16="http://schemas.microsoft.com/office/drawing/2014/main" id="{2315BF57-F03E-3B48-A81B-DA32725FC806}"/>
              </a:ext>
            </a:extLst>
          </p:cNvPr>
          <p:cNvSpPr txBox="1"/>
          <p:nvPr/>
        </p:nvSpPr>
        <p:spPr>
          <a:xfrm rot="19965526">
            <a:off x="7338849" y="1821732"/>
            <a:ext cx="1405866" cy="29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/>
            </a:lvl1pPr>
          </a:lstStyle>
          <a:p>
            <a:r>
              <a:rPr dirty="0" err="1"/>
              <a:t>fdf:hasMetadata</a:t>
            </a:r>
            <a:endParaRPr dirty="0"/>
          </a:p>
        </p:txBody>
      </p:sp>
      <p:sp>
        <p:nvSpPr>
          <p:cNvPr id="35" name="1..*">
            <a:extLst>
              <a:ext uri="{FF2B5EF4-FFF2-40B4-BE49-F238E27FC236}">
                <a16:creationId xmlns:a16="http://schemas.microsoft.com/office/drawing/2014/main" id="{466A0B72-16B0-6947-91E9-DBE15267CF98}"/>
              </a:ext>
            </a:extLst>
          </p:cNvPr>
          <p:cNvSpPr txBox="1"/>
          <p:nvPr/>
        </p:nvSpPr>
        <p:spPr>
          <a:xfrm rot="20516927">
            <a:off x="8537565" y="1898414"/>
            <a:ext cx="393240" cy="29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/>
            </a:lvl1pPr>
          </a:lstStyle>
          <a:p>
            <a:r>
              <a:rPr dirty="0"/>
              <a:t>1..*</a:t>
            </a:r>
          </a:p>
        </p:txBody>
      </p:sp>
    </p:spTree>
    <p:extLst>
      <p:ext uri="{BB962C8B-B14F-4D97-AF65-F5344CB8AC3E}">
        <p14:creationId xmlns:p14="http://schemas.microsoft.com/office/powerpoint/2010/main" val="3432396854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84" name="How does it work from a client perspective (get information —&gt; interpret —&gt; decide)?"/>
          <p:cNvSpPr txBox="1">
            <a:spLocks noGrp="1"/>
          </p:cNvSpPr>
          <p:nvPr>
            <p:ph type="body" sz="half" idx="1"/>
          </p:nvPr>
        </p:nvSpPr>
        <p:spPr>
          <a:xfrm>
            <a:off x="1899782" y="2316422"/>
            <a:ext cx="8392436" cy="3972523"/>
          </a:xfrm>
          <a:prstGeom prst="rect">
            <a:avLst/>
          </a:prstGeom>
        </p:spPr>
        <p:txBody>
          <a:bodyPr/>
          <a:lstStyle>
            <a:lvl1pPr marL="0" indent="0" algn="ctr">
              <a:buClrTx/>
              <a:buSzTx/>
              <a:buNone/>
              <a:defRPr sz="3100"/>
            </a:lvl1pPr>
          </a:lstStyle>
          <a:p>
            <a:r>
              <a:t>How does it work from a client perspective (get information —&gt; interpret —&gt; decide)?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Automated client explor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Automated client exploration</a:t>
            </a:r>
          </a:p>
        </p:txBody>
      </p:sp>
      <p:sp>
        <p:nvSpPr>
          <p:cNvPr id="121" name="The FAIR principles focus on machine actionability —&gt; “The Machine knows what I mean”;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The FAIR principles focus on machine actionability —&gt; “The Machine knows what I mean”;</a:t>
            </a:r>
            <a:endParaRPr lang="en-US" dirty="0"/>
          </a:p>
          <a:p>
            <a:endParaRPr lang="en-US" dirty="0"/>
          </a:p>
          <a:p>
            <a:pPr marL="0" indent="0" algn="ctr">
              <a:buNone/>
            </a:pPr>
            <a:r>
              <a:rPr lang="en-US" b="0" dirty="0"/>
              <a:t>“</a:t>
            </a:r>
            <a:r>
              <a:rPr lang="en-US" b="0" i="1" dirty="0"/>
              <a:t>This necessitates </a:t>
            </a:r>
            <a:r>
              <a:rPr lang="en-US" i="1" dirty="0"/>
              <a:t>machines</a:t>
            </a:r>
            <a:r>
              <a:rPr lang="en-US" b="0" i="1" dirty="0"/>
              <a:t> to be capable of </a:t>
            </a:r>
            <a:r>
              <a:rPr lang="en-US" i="1" dirty="0"/>
              <a:t>autonomously and appropriately acting </a:t>
            </a:r>
            <a:r>
              <a:rPr lang="en-US" b="0" i="1" dirty="0"/>
              <a:t>when faced with the wide range of types, formats, and access-mechanisms/protocols that will be </a:t>
            </a:r>
            <a:r>
              <a:rPr lang="en-US" i="1" dirty="0"/>
              <a:t>encountered</a:t>
            </a:r>
            <a:r>
              <a:rPr lang="en-US" b="0" i="1" dirty="0"/>
              <a:t> during their </a:t>
            </a:r>
            <a:r>
              <a:rPr lang="en-US" i="1" dirty="0"/>
              <a:t>self-guided exploration of the global data ecosystem</a:t>
            </a:r>
            <a:r>
              <a:rPr lang="en-US" b="0" i="1" dirty="0"/>
              <a:t>.”</a:t>
            </a:r>
          </a:p>
          <a:p>
            <a:pPr marL="0" indent="0" algn="ctr">
              <a:buNone/>
            </a:pPr>
            <a:r>
              <a:rPr lang="en-US" sz="1600" b="0" dirty="0"/>
              <a:t>Wilkinson, M. D. </a:t>
            </a:r>
            <a:r>
              <a:rPr lang="en-US" sz="1600" b="0" i="1" dirty="0"/>
              <a:t>et al.</a:t>
            </a:r>
            <a:r>
              <a:rPr lang="en-US" sz="1600" b="0" dirty="0"/>
              <a:t> The FAIR Guiding Principles for scientific data management and stewardship. </a:t>
            </a:r>
            <a:r>
              <a:rPr lang="en-US" sz="1600" b="0" i="1" dirty="0"/>
              <a:t>Sci. Data</a:t>
            </a:r>
            <a:r>
              <a:rPr lang="en-US" sz="1600" b="0" dirty="0"/>
              <a:t> 3:160018 </a:t>
            </a:r>
            <a:r>
              <a:rPr lang="en-US" sz="1600" b="0" dirty="0" err="1"/>
              <a:t>doi</a:t>
            </a:r>
            <a:r>
              <a:rPr lang="en-US" sz="1600" b="0" dirty="0"/>
              <a:t>: 10.1038/sdata.2016.18 (2016). </a:t>
            </a:r>
            <a:endParaRPr lang="en-US" sz="1600" dirty="0"/>
          </a:p>
          <a:p>
            <a:endParaRPr dirty="0"/>
          </a:p>
          <a:p>
            <a:r>
              <a:rPr dirty="0"/>
              <a:t>This expects that artificial agents are able to explore the environment to get the elements they need to operate.</a:t>
            </a:r>
          </a:p>
          <a:p>
            <a:r>
              <a:rPr dirty="0"/>
              <a:t>In summary, it is expected that the agent finds a resource, retrieves it, interprets its content and decides where to go from there. This </a:t>
            </a:r>
            <a:r>
              <a:rPr dirty="0" err="1"/>
              <a:t>behaviour</a:t>
            </a:r>
            <a:r>
              <a:rPr dirty="0"/>
              <a:t> can be </a:t>
            </a:r>
            <a:r>
              <a:rPr dirty="0" err="1"/>
              <a:t>summarised</a:t>
            </a:r>
            <a:r>
              <a:rPr dirty="0"/>
              <a:t> as:</a:t>
            </a:r>
          </a:p>
          <a:p>
            <a:pPr marL="800057" lvl="1" indent="-342881">
              <a:buSzPct val="75000"/>
            </a:pPr>
            <a:r>
              <a:rPr dirty="0"/>
              <a:t>get information </a:t>
            </a:r>
            <a:r>
              <a:rPr lang="en-US" dirty="0">
                <a:sym typeface="Wingdings" pitchFamily="2" charset="2"/>
              </a:rPr>
              <a:t></a:t>
            </a:r>
            <a:r>
              <a:rPr dirty="0"/>
              <a:t> interpret </a:t>
            </a:r>
            <a:r>
              <a:rPr lang="en-US" dirty="0">
                <a:sym typeface="Wingdings" pitchFamily="2" charset="2"/>
              </a:rPr>
              <a:t></a:t>
            </a:r>
            <a:r>
              <a:rPr dirty="0"/>
              <a:t> </a:t>
            </a:r>
            <a:r>
              <a:rPr lang="en-US" dirty="0"/>
              <a:t>decide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</a:t>
            </a:r>
            <a:r>
              <a:rPr dirty="0"/>
              <a:t>get information </a:t>
            </a:r>
            <a:r>
              <a:rPr lang="en-US" dirty="0">
                <a:sym typeface="Wingdings" pitchFamily="2" charset="2"/>
              </a:rPr>
              <a:t></a:t>
            </a:r>
            <a:r>
              <a:rPr dirty="0"/>
              <a:t> interpret </a:t>
            </a:r>
            <a:r>
              <a:rPr lang="en-US" dirty="0">
                <a:sym typeface="Wingdings" pitchFamily="2" charset="2"/>
              </a:rPr>
              <a:t> decide…</a:t>
            </a:r>
            <a:endParaRPr dirty="0"/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Fair digital framework - concrete schema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Fair digital framework - concrete schema</a:t>
            </a:r>
          </a:p>
        </p:txBody>
      </p:sp>
      <p:sp>
        <p:nvSpPr>
          <p:cNvPr id="387" name="&lt;&lt;FDFType:FDFRecord&gt;&gt;…"/>
          <p:cNvSpPr/>
          <p:nvPr/>
        </p:nvSpPr>
        <p:spPr>
          <a:xfrm>
            <a:off x="330058" y="2482782"/>
            <a:ext cx="5792808" cy="2726973"/>
          </a:xfrm>
          <a:prstGeom prst="roundRect">
            <a:avLst>
              <a:gd name="adj" fmla="val 15733"/>
            </a:avLst>
          </a:prstGeom>
          <a:solidFill>
            <a:srgbClr val="B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/>
          <a:p>
            <a:pPr algn="ctr">
              <a:defRPr sz="1700" b="1">
                <a:solidFill>
                  <a:schemeClr val="accent1">
                    <a:lumOff val="-5568"/>
                  </a:schemeClr>
                </a:solidFill>
              </a:defRPr>
            </a:pPr>
            <a:r>
              <a:t>&lt;&lt;FDFType:FDFRecord&gt;&gt;</a:t>
            </a:r>
          </a:p>
          <a:p>
            <a:pPr algn="ctr">
              <a:defRPr>
                <a:solidFill>
                  <a:schemeClr val="accent1">
                    <a:lumOff val="-5568"/>
                  </a:schemeClr>
                </a:solidFill>
              </a:defRPr>
            </a:pPr>
            <a:endParaRPr/>
          </a:p>
          <a:p>
            <a:pPr>
              <a:defRPr>
                <a:solidFill>
                  <a:schemeClr val="accent1">
                    <a:lumOff val="-5568"/>
                  </a:schemeClr>
                </a:solidFill>
              </a:defRPr>
            </a:pPr>
            <a:r>
              <a:t>hasIdentifier: identifier</a:t>
            </a:r>
          </a:p>
          <a:p>
            <a:pPr>
              <a:defRPr>
                <a:solidFill>
                  <a:schemeClr val="accent1">
                    <a:lumOff val="-5568"/>
                  </a:schemeClr>
                </a:solidFill>
              </a:defRPr>
            </a:pPr>
            <a:r>
              <a:t>hasMetadata: {metadataIdentifier}</a:t>
            </a:r>
          </a:p>
          <a:p>
            <a:pPr>
              <a:defRPr>
                <a:solidFill>
                  <a:schemeClr val="accent1">
                    <a:lumOff val="-5568"/>
                  </a:schemeClr>
                </a:solidFill>
              </a:defRPr>
            </a:pPr>
            <a:r>
              <a:t>hasType: &lt;&lt;FDFOntologyType&gt;&gt;</a:t>
            </a:r>
          </a:p>
          <a:p>
            <a:pPr>
              <a:defRPr>
                <a:solidFill>
                  <a:schemeClr val="accent1">
                    <a:lumOff val="-5568"/>
                  </a:schemeClr>
                </a:solidFill>
              </a:defRPr>
            </a:pPr>
            <a:r>
              <a:t>hasResource: {resourceLocator}</a:t>
            </a:r>
          </a:p>
          <a:p>
            <a:pPr>
              <a:defRPr>
                <a:solidFill>
                  <a:schemeClr val="accent1">
                    <a:lumOff val="-5568"/>
                  </a:schemeClr>
                </a:solidFill>
              </a:defRPr>
            </a:pPr>
            <a:r>
              <a:t>…</a:t>
            </a:r>
          </a:p>
        </p:txBody>
      </p:sp>
      <p:sp>
        <p:nvSpPr>
          <p:cNvPr id="388" name="&lt;&lt;FDFType:Identifier&gt;&gt;…"/>
          <p:cNvSpPr/>
          <p:nvPr/>
        </p:nvSpPr>
        <p:spPr>
          <a:xfrm>
            <a:off x="8834601" y="3324254"/>
            <a:ext cx="2945326" cy="1044029"/>
          </a:xfrm>
          <a:prstGeom prst="roundRect">
            <a:avLst>
              <a:gd name="adj" fmla="val 33179"/>
            </a:avLst>
          </a:prstGeom>
          <a:solidFill>
            <a:srgbClr val="BFBFFF"/>
          </a:solidFill>
          <a:ln w="25400">
            <a:solidFill>
              <a:srgbClr val="7777A0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/>
          <a:p>
            <a:pPr algn="ctr">
              <a:defRPr sz="1700" b="1">
                <a:solidFill>
                  <a:schemeClr val="accent1">
                    <a:lumOff val="-5568"/>
                  </a:schemeClr>
                </a:solidFill>
              </a:defRPr>
            </a:pPr>
            <a:r>
              <a:t>&lt;&lt;FDFType:Identifier&gt;&gt;</a:t>
            </a:r>
          </a:p>
          <a:p>
            <a:pPr algn="ctr">
              <a:defRPr sz="1700" b="1">
                <a:solidFill>
                  <a:schemeClr val="accent1">
                    <a:lumOff val="-5568"/>
                  </a:schemeClr>
                </a:solidFill>
              </a:defRPr>
            </a:pPr>
            <a:endParaRPr/>
          </a:p>
          <a:p>
            <a:pPr algn="ctr">
              <a:defRPr sz="2000">
                <a:solidFill>
                  <a:schemeClr val="accent1">
                    <a:lumOff val="-5568"/>
                  </a:schemeClr>
                </a:solidFill>
              </a:defRPr>
            </a:pPr>
            <a:r>
              <a:t>GUPRI</a:t>
            </a:r>
          </a:p>
        </p:txBody>
      </p:sp>
      <p:sp>
        <p:nvSpPr>
          <p:cNvPr id="389" name="resolvesTo"/>
          <p:cNvSpPr txBox="1"/>
          <p:nvPr/>
        </p:nvSpPr>
        <p:spPr>
          <a:xfrm rot="16459">
            <a:off x="6291042" y="3525490"/>
            <a:ext cx="922559" cy="29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/>
            </a:lvl1pPr>
          </a:lstStyle>
          <a:p>
            <a:r>
              <a:t>resolvesTo</a:t>
            </a:r>
          </a:p>
        </p:txBody>
      </p:sp>
      <p:cxnSp>
        <p:nvCxnSpPr>
          <p:cNvPr id="390" name="Connection Line"/>
          <p:cNvCxnSpPr>
            <a:cxnSpLocks/>
            <a:stCxn id="387" idx="3"/>
            <a:endCxn id="388" idx="1"/>
          </p:cNvCxnSpPr>
          <p:nvPr/>
        </p:nvCxnSpPr>
        <p:spPr>
          <a:xfrm>
            <a:off x="6122866" y="3846269"/>
            <a:ext cx="2711735" cy="0"/>
          </a:xfrm>
          <a:prstGeom prst="straightConnector1">
            <a:avLst/>
          </a:prstGeom>
          <a:ln w="25400">
            <a:solidFill>
              <a:schemeClr val="accent1"/>
            </a:solidFill>
            <a:headEnd type="arrow"/>
          </a:ln>
        </p:spPr>
      </p:cxnSp>
      <p:sp>
        <p:nvSpPr>
          <p:cNvPr id="391" name="1"/>
          <p:cNvSpPr txBox="1"/>
          <p:nvPr/>
        </p:nvSpPr>
        <p:spPr>
          <a:xfrm>
            <a:off x="6288071" y="3847451"/>
            <a:ext cx="197382" cy="29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/>
            </a:lvl1pPr>
          </a:lstStyle>
          <a:p>
            <a:r>
              <a:t>1</a:t>
            </a:r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Fair digital framework - identifier resolu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Fair digital framework - identifier resolution</a:t>
            </a:r>
          </a:p>
        </p:txBody>
      </p:sp>
      <p:grpSp>
        <p:nvGrpSpPr>
          <p:cNvPr id="399" name="Group"/>
          <p:cNvGrpSpPr/>
          <p:nvPr/>
        </p:nvGrpSpPr>
        <p:grpSpPr>
          <a:xfrm>
            <a:off x="6110220" y="1378975"/>
            <a:ext cx="1170370" cy="1101363"/>
            <a:chOff x="0" y="0"/>
            <a:chExt cx="1170369" cy="1101362"/>
          </a:xfrm>
        </p:grpSpPr>
        <p:pic>
          <p:nvPicPr>
            <p:cNvPr id="397" name="img_451571.png" descr="img_451571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388" y="0"/>
              <a:ext cx="1139594" cy="72952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98" name="Identifier"/>
            <p:cNvSpPr txBox="1"/>
            <p:nvPr/>
          </p:nvSpPr>
          <p:spPr>
            <a:xfrm>
              <a:off x="0" y="717822"/>
              <a:ext cx="1170370" cy="3835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2000"/>
              </a:lvl1pPr>
            </a:lstStyle>
            <a:p>
              <a:r>
                <a:t>Identifier</a:t>
              </a:r>
            </a:p>
          </p:txBody>
        </p:sp>
      </p:grpSp>
      <p:grpSp>
        <p:nvGrpSpPr>
          <p:cNvPr id="402" name="Group"/>
          <p:cNvGrpSpPr/>
          <p:nvPr/>
        </p:nvGrpSpPr>
        <p:grpSpPr>
          <a:xfrm>
            <a:off x="9064076" y="2672503"/>
            <a:ext cx="2086902" cy="1512994"/>
            <a:chOff x="0" y="0"/>
            <a:chExt cx="2086901" cy="1512992"/>
          </a:xfrm>
        </p:grpSpPr>
        <p:pic>
          <p:nvPicPr>
            <p:cNvPr id="400" name="laptop-clipart-transparent-png-18.png" descr="laptop-clipart-transparent-png-18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H="1">
              <a:off x="0" y="0"/>
              <a:ext cx="2086902" cy="110136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01" name="Client"/>
            <p:cNvSpPr txBox="1"/>
            <p:nvPr/>
          </p:nvSpPr>
          <p:spPr>
            <a:xfrm>
              <a:off x="652734" y="1129452"/>
              <a:ext cx="781433" cy="3835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2000"/>
              </a:lvl1pPr>
            </a:lstStyle>
            <a:p>
              <a:r>
                <a:t>Client</a:t>
              </a:r>
            </a:p>
          </p:txBody>
        </p:sp>
      </p:grpSp>
      <p:sp>
        <p:nvSpPr>
          <p:cNvPr id="406" name="Connection Line"/>
          <p:cNvSpPr/>
          <p:nvPr/>
        </p:nvSpPr>
        <p:spPr>
          <a:xfrm>
            <a:off x="3128655" y="2436029"/>
            <a:ext cx="6009128" cy="6551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682" extrusionOk="0">
                <a:moveTo>
                  <a:pt x="0" y="7271"/>
                </a:moveTo>
                <a:cubicBezTo>
                  <a:pt x="6194" y="-4918"/>
                  <a:pt x="13394" y="-1781"/>
                  <a:pt x="21600" y="16682"/>
                </a:cubicBezTo>
              </a:path>
            </a:pathLst>
          </a:custGeom>
          <a:ln w="25400">
            <a:solidFill>
              <a:schemeClr val="accent1"/>
            </a:solidFill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404" name="1 - resolve FDF identifier…"/>
          <p:cNvSpPr txBox="1"/>
          <p:nvPr/>
        </p:nvSpPr>
        <p:spPr>
          <a:xfrm>
            <a:off x="3602540" y="1642636"/>
            <a:ext cx="2435087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sz="1600"/>
            </a:pPr>
            <a:r>
              <a:t>1 - resolve FDF identifier</a:t>
            </a:r>
          </a:p>
          <a:p>
            <a:pPr algn="ctr">
              <a:defRPr sz="1600"/>
            </a:pPr>
            <a:r>
              <a:t>GET(identifierURL)</a:t>
            </a:r>
          </a:p>
        </p:txBody>
      </p:sp>
      <p:pic>
        <p:nvPicPr>
          <p:cNvPr id="405" name="Internet-PNG-Clipart.png" descr="Internet-PNG-Clipart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12" y="1597360"/>
            <a:ext cx="3356993" cy="335699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Fair digital framework - identifier resolu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Fair digital framework - identifier resolution</a:t>
            </a:r>
          </a:p>
        </p:txBody>
      </p:sp>
      <p:grpSp>
        <p:nvGrpSpPr>
          <p:cNvPr id="413" name="Group"/>
          <p:cNvGrpSpPr/>
          <p:nvPr/>
        </p:nvGrpSpPr>
        <p:grpSpPr>
          <a:xfrm>
            <a:off x="6110220" y="1378975"/>
            <a:ext cx="1170370" cy="1101363"/>
            <a:chOff x="0" y="0"/>
            <a:chExt cx="1170369" cy="1101362"/>
          </a:xfrm>
        </p:grpSpPr>
        <p:pic>
          <p:nvPicPr>
            <p:cNvPr id="411" name="img_451571.png" descr="img_451571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388" y="0"/>
              <a:ext cx="1139594" cy="72952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12" name="Identifier"/>
            <p:cNvSpPr txBox="1"/>
            <p:nvPr/>
          </p:nvSpPr>
          <p:spPr>
            <a:xfrm>
              <a:off x="0" y="717822"/>
              <a:ext cx="1170370" cy="3835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2000"/>
              </a:lvl1pPr>
            </a:lstStyle>
            <a:p>
              <a:r>
                <a:t>Identifier</a:t>
              </a:r>
            </a:p>
          </p:txBody>
        </p:sp>
      </p:grpSp>
      <p:grpSp>
        <p:nvGrpSpPr>
          <p:cNvPr id="416" name="Group"/>
          <p:cNvGrpSpPr/>
          <p:nvPr/>
        </p:nvGrpSpPr>
        <p:grpSpPr>
          <a:xfrm>
            <a:off x="9064076" y="2672503"/>
            <a:ext cx="2086902" cy="1512994"/>
            <a:chOff x="0" y="0"/>
            <a:chExt cx="2086901" cy="1512992"/>
          </a:xfrm>
        </p:grpSpPr>
        <p:pic>
          <p:nvPicPr>
            <p:cNvPr id="414" name="laptop-clipart-transparent-png-18.png" descr="laptop-clipart-transparent-png-18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0" y="0"/>
              <a:ext cx="2086902" cy="110136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15" name="Client"/>
            <p:cNvSpPr txBox="1"/>
            <p:nvPr/>
          </p:nvSpPr>
          <p:spPr>
            <a:xfrm>
              <a:off x="652734" y="1129452"/>
              <a:ext cx="781433" cy="3835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2000"/>
              </a:lvl1pPr>
            </a:lstStyle>
            <a:p>
              <a:r>
                <a:t>Client</a:t>
              </a:r>
            </a:p>
          </p:txBody>
        </p:sp>
      </p:grpSp>
      <p:sp>
        <p:nvSpPr>
          <p:cNvPr id="426" name="Connection Line"/>
          <p:cNvSpPr/>
          <p:nvPr/>
        </p:nvSpPr>
        <p:spPr>
          <a:xfrm>
            <a:off x="3128655" y="2436029"/>
            <a:ext cx="6009128" cy="6551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682" extrusionOk="0">
                <a:moveTo>
                  <a:pt x="0" y="7271"/>
                </a:moveTo>
                <a:cubicBezTo>
                  <a:pt x="6194" y="-4918"/>
                  <a:pt x="13394" y="-1781"/>
                  <a:pt x="21600" y="16682"/>
                </a:cubicBezTo>
              </a:path>
            </a:pathLst>
          </a:custGeom>
          <a:ln w="25400">
            <a:solidFill>
              <a:schemeClr val="accent1"/>
            </a:solidFill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418" name="1 - resolve FDF identifier…"/>
          <p:cNvSpPr txBox="1"/>
          <p:nvPr/>
        </p:nvSpPr>
        <p:spPr>
          <a:xfrm>
            <a:off x="3602540" y="1642636"/>
            <a:ext cx="2435087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sz="1600"/>
            </a:pPr>
            <a:r>
              <a:t>1 - resolve FDF identifier</a:t>
            </a:r>
          </a:p>
          <a:p>
            <a:pPr algn="ctr">
              <a:defRPr sz="1600"/>
            </a:pPr>
            <a:r>
              <a:t>GET(identifierURL)</a:t>
            </a:r>
          </a:p>
        </p:txBody>
      </p:sp>
      <p:pic>
        <p:nvPicPr>
          <p:cNvPr id="419" name="Internet-PNG-Clipart.png" descr="Internet-PNG-Clipart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12" y="1597360"/>
            <a:ext cx="3356993" cy="335699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22" name="Group"/>
          <p:cNvGrpSpPr/>
          <p:nvPr/>
        </p:nvGrpSpPr>
        <p:grpSpPr>
          <a:xfrm>
            <a:off x="979023" y="2895878"/>
            <a:ext cx="1471971" cy="2391904"/>
            <a:chOff x="0" y="0"/>
            <a:chExt cx="1471969" cy="2391902"/>
          </a:xfrm>
        </p:grpSpPr>
        <p:pic>
          <p:nvPicPr>
            <p:cNvPr id="420" name="server-hi.png" descr="server-hi.pn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1471970" cy="198583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21" name="FDF Server"/>
            <p:cNvSpPr txBox="1"/>
            <p:nvPr/>
          </p:nvSpPr>
          <p:spPr>
            <a:xfrm>
              <a:off x="54992" y="2008362"/>
              <a:ext cx="1324159" cy="3835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2000"/>
              </a:lvl1pPr>
            </a:lstStyle>
            <a:p>
              <a:r>
                <a:t>FDF Server</a:t>
              </a:r>
            </a:p>
          </p:txBody>
        </p:sp>
      </p:grpSp>
      <p:sp>
        <p:nvSpPr>
          <p:cNvPr id="423" name="2 - return FDF record"/>
          <p:cNvSpPr txBox="1"/>
          <p:nvPr/>
        </p:nvSpPr>
        <p:spPr>
          <a:xfrm>
            <a:off x="4706200" y="4373136"/>
            <a:ext cx="2031167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1600"/>
            </a:lvl1pPr>
          </a:lstStyle>
          <a:p>
            <a:r>
              <a:t>2 - return FDF record</a:t>
            </a:r>
          </a:p>
        </p:txBody>
      </p:sp>
      <p:sp>
        <p:nvSpPr>
          <p:cNvPr id="424" name="FDF…"/>
          <p:cNvSpPr txBox="1"/>
          <p:nvPr/>
        </p:nvSpPr>
        <p:spPr>
          <a:xfrm>
            <a:off x="5453615" y="4855736"/>
            <a:ext cx="4076859" cy="1310641"/>
          </a:xfrm>
          <a:prstGeom prst="rect">
            <a:avLst/>
          </a:prstGeom>
          <a:ln w="12700">
            <a:solidFill>
              <a:schemeClr val="accent1">
                <a:satOff val="-54487"/>
                <a:lumOff val="18039"/>
              </a:schemeClr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600"/>
            </a:pPr>
            <a:r>
              <a:t>FDF</a:t>
            </a:r>
          </a:p>
          <a:p>
            <a:pPr lvl="1">
              <a:defRPr sz="1600"/>
            </a:pPr>
            <a:r>
              <a:t>hasIdentifier: fdfIdentifier</a:t>
            </a:r>
          </a:p>
          <a:p>
            <a:pPr lvl="1">
              <a:defRPr sz="1600"/>
            </a:pPr>
            <a:r>
              <a:t>hasMetadata*: {metadataIdentifier}</a:t>
            </a:r>
          </a:p>
          <a:p>
            <a:pPr lvl="1">
              <a:defRPr sz="1600"/>
            </a:pPr>
            <a:r>
              <a:t>hasType: FDFType</a:t>
            </a:r>
          </a:p>
          <a:p>
            <a:pPr lvl="1">
              <a:defRPr sz="1600"/>
            </a:pPr>
            <a:r>
              <a:t>hasResourceLocation*: {FDFLocation} .</a:t>
            </a:r>
          </a:p>
        </p:txBody>
      </p:sp>
      <p:sp>
        <p:nvSpPr>
          <p:cNvPr id="427" name="Connection Line"/>
          <p:cNvSpPr/>
          <p:nvPr/>
        </p:nvSpPr>
        <p:spPr>
          <a:xfrm>
            <a:off x="2433024" y="3700543"/>
            <a:ext cx="6809117" cy="6481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7391" extrusionOk="0">
                <a:moveTo>
                  <a:pt x="21600" y="0"/>
                </a:moveTo>
                <a:cubicBezTo>
                  <a:pt x="14518" y="17120"/>
                  <a:pt x="7318" y="21600"/>
                  <a:pt x="0" y="13441"/>
                </a:cubicBezTo>
              </a:path>
            </a:pathLst>
          </a:custGeom>
          <a:ln w="25400">
            <a:solidFill>
              <a:schemeClr val="accent1"/>
            </a:solidFill>
            <a:headEnd type="triangle"/>
          </a:ln>
        </p:spPr>
        <p:txBody>
          <a:bodyPr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Fair digital framework - client interpretation/decis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Fair digital framework - client interpretation/decision</a:t>
            </a:r>
          </a:p>
        </p:txBody>
      </p:sp>
      <p:grpSp>
        <p:nvGrpSpPr>
          <p:cNvPr id="432" name="Group"/>
          <p:cNvGrpSpPr/>
          <p:nvPr/>
        </p:nvGrpSpPr>
        <p:grpSpPr>
          <a:xfrm>
            <a:off x="9064076" y="2672503"/>
            <a:ext cx="2086902" cy="1512994"/>
            <a:chOff x="0" y="0"/>
            <a:chExt cx="2086901" cy="1512992"/>
          </a:xfrm>
        </p:grpSpPr>
        <p:pic>
          <p:nvPicPr>
            <p:cNvPr id="430" name="laptop-clipart-transparent-png-18.png" descr="laptop-clipart-transparent-png-18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H="1">
              <a:off x="0" y="0"/>
              <a:ext cx="2086902" cy="110136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31" name="Client"/>
            <p:cNvSpPr txBox="1"/>
            <p:nvPr/>
          </p:nvSpPr>
          <p:spPr>
            <a:xfrm>
              <a:off x="652734" y="1129452"/>
              <a:ext cx="781433" cy="3835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2000"/>
              </a:lvl1pPr>
            </a:lstStyle>
            <a:p>
              <a:r>
                <a:t>Client</a:t>
              </a:r>
            </a:p>
          </p:txBody>
        </p:sp>
      </p:grpSp>
      <p:sp>
        <p:nvSpPr>
          <p:cNvPr id="433" name="Do I want the actual resource or know more about it (metadata)?"/>
          <p:cNvSpPr/>
          <p:nvPr/>
        </p:nvSpPr>
        <p:spPr>
          <a:xfrm>
            <a:off x="4401519" y="847683"/>
            <a:ext cx="4724523" cy="1640385"/>
          </a:xfrm>
          <a:prstGeom prst="wedgeEllipseCallout">
            <a:avLst>
              <a:gd name="adj1" fmla="val 49268"/>
              <a:gd name="adj2" fmla="val 78256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 algn="ctr"/>
          </a:lstStyle>
          <a:p>
            <a:r>
              <a:t>Do I want the actual resource or know more about it (metadata)?</a:t>
            </a:r>
          </a:p>
        </p:txBody>
      </p:sp>
      <p:sp>
        <p:nvSpPr>
          <p:cNvPr id="434" name="FDF…"/>
          <p:cNvSpPr txBox="1"/>
          <p:nvPr/>
        </p:nvSpPr>
        <p:spPr>
          <a:xfrm>
            <a:off x="2652015" y="2773680"/>
            <a:ext cx="4076860" cy="1310641"/>
          </a:xfrm>
          <a:prstGeom prst="rect">
            <a:avLst/>
          </a:prstGeom>
          <a:ln w="12700">
            <a:solidFill>
              <a:schemeClr val="accent1">
                <a:satOff val="-54487"/>
                <a:lumOff val="18039"/>
              </a:schemeClr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600"/>
            </a:pPr>
            <a:r>
              <a:t>FDF</a:t>
            </a:r>
          </a:p>
          <a:p>
            <a:pPr lvl="1">
              <a:defRPr sz="1600"/>
            </a:pPr>
            <a:r>
              <a:t>hasIdentifier: fdfIdentifier</a:t>
            </a:r>
          </a:p>
          <a:p>
            <a:pPr lvl="1">
              <a:defRPr sz="1600"/>
            </a:pPr>
            <a:r>
              <a:t>hasMetadata*: {metadataIdentifier}</a:t>
            </a:r>
          </a:p>
          <a:p>
            <a:pPr lvl="1">
              <a:defRPr sz="1600"/>
            </a:pPr>
            <a:r>
              <a:t>hasType: FDFType</a:t>
            </a:r>
          </a:p>
          <a:p>
            <a:pPr lvl="1">
              <a:defRPr sz="1600"/>
            </a:pPr>
            <a:r>
              <a:t>hasResourceLocation*: {FDFLocation} .</a:t>
            </a:r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Fair digital framework - client interpretation/decis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Fair digital framework - client interpretation/decision</a:t>
            </a:r>
          </a:p>
        </p:txBody>
      </p:sp>
      <p:grpSp>
        <p:nvGrpSpPr>
          <p:cNvPr id="439" name="Group"/>
          <p:cNvGrpSpPr/>
          <p:nvPr/>
        </p:nvGrpSpPr>
        <p:grpSpPr>
          <a:xfrm>
            <a:off x="9064076" y="2672503"/>
            <a:ext cx="2086902" cy="1512994"/>
            <a:chOff x="0" y="0"/>
            <a:chExt cx="2086901" cy="1512992"/>
          </a:xfrm>
        </p:grpSpPr>
        <p:pic>
          <p:nvPicPr>
            <p:cNvPr id="437" name="laptop-clipart-transparent-png-18.png" descr="laptop-clipart-transparent-png-18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H="1">
              <a:off x="0" y="0"/>
              <a:ext cx="2086902" cy="110136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38" name="Client"/>
            <p:cNvSpPr txBox="1"/>
            <p:nvPr/>
          </p:nvSpPr>
          <p:spPr>
            <a:xfrm>
              <a:off x="652734" y="1129452"/>
              <a:ext cx="781433" cy="3835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2000"/>
              </a:lvl1pPr>
            </a:lstStyle>
            <a:p>
              <a:r>
                <a:t>Client</a:t>
              </a:r>
            </a:p>
          </p:txBody>
        </p:sp>
      </p:grpSp>
      <p:sp>
        <p:nvSpPr>
          <p:cNvPr id="440" name="I want to know more about it."/>
          <p:cNvSpPr/>
          <p:nvPr/>
        </p:nvSpPr>
        <p:spPr>
          <a:xfrm>
            <a:off x="6244679" y="1058920"/>
            <a:ext cx="2887018" cy="1416448"/>
          </a:xfrm>
          <a:prstGeom prst="wedgeEllipseCallout">
            <a:avLst>
              <a:gd name="adj1" fmla="val 49118"/>
              <a:gd name="adj2" fmla="val 77077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 algn="ctr"/>
          </a:lstStyle>
          <a:p>
            <a:r>
              <a:t>I want to know more about it.</a:t>
            </a:r>
          </a:p>
        </p:txBody>
      </p:sp>
      <p:sp>
        <p:nvSpPr>
          <p:cNvPr id="441" name="FDF…"/>
          <p:cNvSpPr txBox="1"/>
          <p:nvPr/>
        </p:nvSpPr>
        <p:spPr>
          <a:xfrm>
            <a:off x="2652015" y="2773680"/>
            <a:ext cx="4076860" cy="1310641"/>
          </a:xfrm>
          <a:prstGeom prst="rect">
            <a:avLst/>
          </a:prstGeom>
          <a:ln w="12700">
            <a:solidFill>
              <a:schemeClr val="accent1">
                <a:satOff val="-54487"/>
                <a:lumOff val="18039"/>
              </a:schemeClr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600"/>
            </a:pPr>
            <a:r>
              <a:t>FDF</a:t>
            </a:r>
          </a:p>
          <a:p>
            <a:pPr lvl="1">
              <a:defRPr sz="1600"/>
            </a:pPr>
            <a:r>
              <a:t>hasIdentifier: fdfIdentifier</a:t>
            </a:r>
          </a:p>
          <a:p>
            <a:pPr lvl="1">
              <a:defRPr sz="1600"/>
            </a:pPr>
            <a:r>
              <a:t>hasMetadata*: {metadataIdentifier}</a:t>
            </a:r>
          </a:p>
          <a:p>
            <a:pPr lvl="1">
              <a:defRPr sz="1600"/>
            </a:pPr>
            <a:r>
              <a:t>hasType: FDFType</a:t>
            </a:r>
          </a:p>
          <a:p>
            <a:pPr lvl="1">
              <a:defRPr sz="1600"/>
            </a:pPr>
            <a:r>
              <a:t>hasResourceLocation*: {FDFLocation} .</a:t>
            </a:r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Fair digital framework - client interpretation/decis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Fair digital framework - client interpretation/decision</a:t>
            </a:r>
          </a:p>
        </p:txBody>
      </p:sp>
      <p:grpSp>
        <p:nvGrpSpPr>
          <p:cNvPr id="446" name="Group"/>
          <p:cNvGrpSpPr/>
          <p:nvPr/>
        </p:nvGrpSpPr>
        <p:grpSpPr>
          <a:xfrm>
            <a:off x="9064076" y="2672503"/>
            <a:ext cx="2086902" cy="1512994"/>
            <a:chOff x="0" y="0"/>
            <a:chExt cx="2086901" cy="1512992"/>
          </a:xfrm>
        </p:grpSpPr>
        <p:pic>
          <p:nvPicPr>
            <p:cNvPr id="444" name="laptop-clipart-transparent-png-18.png" descr="laptop-clipart-transparent-png-18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H="1">
              <a:off x="0" y="0"/>
              <a:ext cx="2086902" cy="110136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45" name="Client"/>
            <p:cNvSpPr txBox="1"/>
            <p:nvPr/>
          </p:nvSpPr>
          <p:spPr>
            <a:xfrm>
              <a:off x="652734" y="1129452"/>
              <a:ext cx="781433" cy="3835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2000"/>
              </a:lvl1pPr>
            </a:lstStyle>
            <a:p>
              <a:r>
                <a:t>Client</a:t>
              </a:r>
            </a:p>
          </p:txBody>
        </p:sp>
      </p:grpSp>
      <p:sp>
        <p:nvSpPr>
          <p:cNvPr id="447" name="FDF…"/>
          <p:cNvSpPr txBox="1"/>
          <p:nvPr/>
        </p:nvSpPr>
        <p:spPr>
          <a:xfrm>
            <a:off x="2652015" y="2773680"/>
            <a:ext cx="4076860" cy="1310641"/>
          </a:xfrm>
          <a:prstGeom prst="rect">
            <a:avLst/>
          </a:prstGeom>
          <a:ln w="12700">
            <a:solidFill>
              <a:schemeClr val="accent1">
                <a:satOff val="-54487"/>
                <a:lumOff val="18039"/>
              </a:schemeClr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600"/>
            </a:pPr>
            <a:r>
              <a:t>FDF</a:t>
            </a:r>
          </a:p>
          <a:p>
            <a:pPr lvl="1">
              <a:defRPr sz="1600"/>
            </a:pPr>
            <a:r>
              <a:t>hasIdentifier: fdfIdentifier</a:t>
            </a:r>
          </a:p>
          <a:p>
            <a:pPr lvl="1">
              <a:defRPr sz="1600" b="1"/>
            </a:pPr>
            <a:r>
              <a:t>hasMetadata*: {metadataIdentifier}</a:t>
            </a:r>
          </a:p>
          <a:p>
            <a:pPr lvl="1">
              <a:defRPr sz="1600"/>
            </a:pPr>
            <a:r>
              <a:t>hasType: FDFType</a:t>
            </a:r>
          </a:p>
          <a:p>
            <a:pPr lvl="1">
              <a:defRPr sz="1600"/>
            </a:pPr>
            <a:r>
              <a:t>hasResourceLocation*: {FDFLocation} .</a:t>
            </a:r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Fair digital framework - identifier resolu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Fair digital framework - identifier resolution</a:t>
            </a:r>
          </a:p>
        </p:txBody>
      </p:sp>
      <p:grpSp>
        <p:nvGrpSpPr>
          <p:cNvPr id="452" name="Group"/>
          <p:cNvGrpSpPr/>
          <p:nvPr/>
        </p:nvGrpSpPr>
        <p:grpSpPr>
          <a:xfrm>
            <a:off x="6110220" y="1378975"/>
            <a:ext cx="1170370" cy="1101363"/>
            <a:chOff x="0" y="0"/>
            <a:chExt cx="1170369" cy="1101362"/>
          </a:xfrm>
        </p:grpSpPr>
        <p:pic>
          <p:nvPicPr>
            <p:cNvPr id="450" name="img_451571.png" descr="img_451571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388" y="0"/>
              <a:ext cx="1139594" cy="72952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51" name="Identifier"/>
            <p:cNvSpPr txBox="1"/>
            <p:nvPr/>
          </p:nvSpPr>
          <p:spPr>
            <a:xfrm>
              <a:off x="0" y="717822"/>
              <a:ext cx="1170370" cy="3835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2000"/>
              </a:lvl1pPr>
            </a:lstStyle>
            <a:p>
              <a:r>
                <a:t>Identifier</a:t>
              </a:r>
            </a:p>
          </p:txBody>
        </p:sp>
      </p:grpSp>
      <p:grpSp>
        <p:nvGrpSpPr>
          <p:cNvPr id="455" name="Group"/>
          <p:cNvGrpSpPr/>
          <p:nvPr/>
        </p:nvGrpSpPr>
        <p:grpSpPr>
          <a:xfrm>
            <a:off x="9064076" y="2672503"/>
            <a:ext cx="2086902" cy="1512994"/>
            <a:chOff x="0" y="0"/>
            <a:chExt cx="2086901" cy="1512992"/>
          </a:xfrm>
        </p:grpSpPr>
        <p:pic>
          <p:nvPicPr>
            <p:cNvPr id="453" name="laptop-clipart-transparent-png-18.png" descr="laptop-clipart-transparent-png-18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0" y="0"/>
              <a:ext cx="2086902" cy="110136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54" name="Client"/>
            <p:cNvSpPr txBox="1"/>
            <p:nvPr/>
          </p:nvSpPr>
          <p:spPr>
            <a:xfrm>
              <a:off x="652734" y="1129452"/>
              <a:ext cx="781433" cy="3835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2000"/>
              </a:lvl1pPr>
            </a:lstStyle>
            <a:p>
              <a:r>
                <a:t>Client</a:t>
              </a:r>
            </a:p>
          </p:txBody>
        </p:sp>
      </p:grpSp>
      <p:sp>
        <p:nvSpPr>
          <p:cNvPr id="459" name="Connection Line"/>
          <p:cNvSpPr/>
          <p:nvPr/>
        </p:nvSpPr>
        <p:spPr>
          <a:xfrm>
            <a:off x="3128655" y="2436029"/>
            <a:ext cx="6009128" cy="6551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682" extrusionOk="0">
                <a:moveTo>
                  <a:pt x="0" y="7271"/>
                </a:moveTo>
                <a:cubicBezTo>
                  <a:pt x="6194" y="-4918"/>
                  <a:pt x="13394" y="-1781"/>
                  <a:pt x="21600" y="16682"/>
                </a:cubicBezTo>
              </a:path>
            </a:pathLst>
          </a:custGeom>
          <a:ln w="25400">
            <a:solidFill>
              <a:schemeClr val="accent1"/>
            </a:solidFill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457" name="1 - resolve metadata identifier…"/>
          <p:cNvSpPr txBox="1"/>
          <p:nvPr/>
        </p:nvSpPr>
        <p:spPr>
          <a:xfrm>
            <a:off x="3131251" y="1553736"/>
            <a:ext cx="2971265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sz="1600"/>
            </a:pPr>
            <a:r>
              <a:t>1 - resolve metadata identifier</a:t>
            </a:r>
          </a:p>
          <a:p>
            <a:pPr algn="ctr">
              <a:defRPr sz="1600"/>
            </a:pPr>
            <a:r>
              <a:t>GET(metadataIdentifierURL)</a:t>
            </a:r>
          </a:p>
        </p:txBody>
      </p:sp>
      <p:pic>
        <p:nvPicPr>
          <p:cNvPr id="458" name="Internet-PNG-Clipart.png" descr="Internet-PNG-Clipart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12" y="1597360"/>
            <a:ext cx="3356993" cy="335699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Fair digital framework - identifier resolu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Fair digital framework - identifier resolution</a:t>
            </a:r>
          </a:p>
        </p:txBody>
      </p:sp>
      <p:grpSp>
        <p:nvGrpSpPr>
          <p:cNvPr id="464" name="Group"/>
          <p:cNvGrpSpPr/>
          <p:nvPr/>
        </p:nvGrpSpPr>
        <p:grpSpPr>
          <a:xfrm>
            <a:off x="6110220" y="1378975"/>
            <a:ext cx="1170370" cy="1101363"/>
            <a:chOff x="0" y="0"/>
            <a:chExt cx="1170369" cy="1101362"/>
          </a:xfrm>
        </p:grpSpPr>
        <p:pic>
          <p:nvPicPr>
            <p:cNvPr id="462" name="img_451571.png" descr="img_451571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388" y="0"/>
              <a:ext cx="1139594" cy="72952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63" name="Identifier"/>
            <p:cNvSpPr txBox="1"/>
            <p:nvPr/>
          </p:nvSpPr>
          <p:spPr>
            <a:xfrm>
              <a:off x="0" y="717822"/>
              <a:ext cx="1170370" cy="3835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2000"/>
              </a:lvl1pPr>
            </a:lstStyle>
            <a:p>
              <a:r>
                <a:t>Identifier</a:t>
              </a:r>
            </a:p>
          </p:txBody>
        </p:sp>
      </p:grpSp>
      <p:grpSp>
        <p:nvGrpSpPr>
          <p:cNvPr id="467" name="Group"/>
          <p:cNvGrpSpPr/>
          <p:nvPr/>
        </p:nvGrpSpPr>
        <p:grpSpPr>
          <a:xfrm>
            <a:off x="9064076" y="2672503"/>
            <a:ext cx="2086902" cy="1512994"/>
            <a:chOff x="0" y="0"/>
            <a:chExt cx="2086901" cy="1512992"/>
          </a:xfrm>
        </p:grpSpPr>
        <p:pic>
          <p:nvPicPr>
            <p:cNvPr id="465" name="laptop-clipart-transparent-png-18.png" descr="laptop-clipart-transparent-png-18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0" y="0"/>
              <a:ext cx="2086902" cy="110136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66" name="Client"/>
            <p:cNvSpPr txBox="1"/>
            <p:nvPr/>
          </p:nvSpPr>
          <p:spPr>
            <a:xfrm>
              <a:off x="652734" y="1129452"/>
              <a:ext cx="781433" cy="3835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2000"/>
              </a:lvl1pPr>
            </a:lstStyle>
            <a:p>
              <a:r>
                <a:t>Client</a:t>
              </a:r>
            </a:p>
          </p:txBody>
        </p:sp>
      </p:grpSp>
      <p:sp>
        <p:nvSpPr>
          <p:cNvPr id="477" name="Connection Line"/>
          <p:cNvSpPr/>
          <p:nvPr/>
        </p:nvSpPr>
        <p:spPr>
          <a:xfrm>
            <a:off x="3128655" y="2436029"/>
            <a:ext cx="6009128" cy="6551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682" extrusionOk="0">
                <a:moveTo>
                  <a:pt x="0" y="7271"/>
                </a:moveTo>
                <a:cubicBezTo>
                  <a:pt x="6194" y="-4918"/>
                  <a:pt x="13394" y="-1781"/>
                  <a:pt x="21600" y="16682"/>
                </a:cubicBezTo>
              </a:path>
            </a:pathLst>
          </a:custGeom>
          <a:ln w="25400">
            <a:solidFill>
              <a:schemeClr val="accent1"/>
            </a:solidFill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469" name="1 - resolve metadata identifier…"/>
          <p:cNvSpPr txBox="1"/>
          <p:nvPr/>
        </p:nvSpPr>
        <p:spPr>
          <a:xfrm>
            <a:off x="3131251" y="1553736"/>
            <a:ext cx="2971265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sz="1600"/>
            </a:pPr>
            <a:r>
              <a:t>1 - resolve metadata identifier</a:t>
            </a:r>
          </a:p>
          <a:p>
            <a:pPr algn="ctr">
              <a:defRPr sz="1600"/>
            </a:pPr>
            <a:r>
              <a:t>GET(metadataIdentifierURL)</a:t>
            </a:r>
          </a:p>
        </p:txBody>
      </p:sp>
      <p:pic>
        <p:nvPicPr>
          <p:cNvPr id="470" name="Internet-PNG-Clipart.png" descr="Internet-PNG-Clipart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12" y="1597360"/>
            <a:ext cx="3356993" cy="335699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73" name="Group"/>
          <p:cNvGrpSpPr/>
          <p:nvPr/>
        </p:nvGrpSpPr>
        <p:grpSpPr>
          <a:xfrm>
            <a:off x="979023" y="2895878"/>
            <a:ext cx="1471971" cy="2391904"/>
            <a:chOff x="0" y="0"/>
            <a:chExt cx="1471969" cy="2391902"/>
          </a:xfrm>
        </p:grpSpPr>
        <p:pic>
          <p:nvPicPr>
            <p:cNvPr id="471" name="server-hi.png" descr="server-hi.pn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1471970" cy="198583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72" name="FDF Server"/>
            <p:cNvSpPr txBox="1"/>
            <p:nvPr/>
          </p:nvSpPr>
          <p:spPr>
            <a:xfrm>
              <a:off x="54992" y="2008362"/>
              <a:ext cx="1324159" cy="3835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2000"/>
              </a:lvl1pPr>
            </a:lstStyle>
            <a:p>
              <a:r>
                <a:t>FDF Server</a:t>
              </a:r>
            </a:p>
          </p:txBody>
        </p:sp>
      </p:grpSp>
      <p:sp>
        <p:nvSpPr>
          <p:cNvPr id="474" name="2 - return metadata record"/>
          <p:cNvSpPr txBox="1"/>
          <p:nvPr/>
        </p:nvSpPr>
        <p:spPr>
          <a:xfrm>
            <a:off x="4438111" y="4373136"/>
            <a:ext cx="2567345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1600"/>
            </a:lvl1pPr>
          </a:lstStyle>
          <a:p>
            <a:r>
              <a:t>2 - return metadata record</a:t>
            </a:r>
          </a:p>
        </p:txBody>
      </p:sp>
      <p:sp>
        <p:nvSpPr>
          <p:cNvPr id="475" name="FDFMetadata…"/>
          <p:cNvSpPr txBox="1"/>
          <p:nvPr/>
        </p:nvSpPr>
        <p:spPr>
          <a:xfrm>
            <a:off x="7147274" y="4449438"/>
            <a:ext cx="3890130" cy="2275841"/>
          </a:xfrm>
          <a:prstGeom prst="rect">
            <a:avLst/>
          </a:prstGeom>
          <a:ln w="12700">
            <a:solidFill>
              <a:schemeClr val="accent1">
                <a:satOff val="-54487"/>
                <a:lumOff val="18039"/>
              </a:schemeClr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600"/>
            </a:pPr>
            <a:r>
              <a:t>FDFMetadata</a:t>
            </a:r>
          </a:p>
          <a:p>
            <a:pPr lvl="1">
              <a:defRPr sz="1600"/>
            </a:pPr>
            <a:r>
              <a:t>hasIdentifier: fdfMetadataIdentifier</a:t>
            </a:r>
          </a:p>
          <a:p>
            <a:pPr lvl="1">
              <a:defRPr sz="1600"/>
            </a:pPr>
            <a:r>
              <a:t>hasType: &lt;&lt;FDFMetadata&gt;&gt;</a:t>
            </a:r>
          </a:p>
          <a:p>
            <a:pPr lvl="1">
              <a:defRPr sz="1600"/>
            </a:pPr>
            <a:r>
              <a:t>isMetadataOf: fdfIdentifier</a:t>
            </a:r>
          </a:p>
          <a:p>
            <a:pPr lvl="1">
              <a:defRPr sz="1600"/>
            </a:pPr>
            <a:r>
              <a:t>provenance</a:t>
            </a:r>
          </a:p>
          <a:p>
            <a:pPr lvl="1">
              <a:defRPr sz="1600"/>
            </a:pPr>
            <a:r>
              <a:t>license</a:t>
            </a:r>
          </a:p>
          <a:p>
            <a:pPr lvl="1">
              <a:defRPr sz="1600"/>
            </a:pPr>
            <a:r>
              <a:t>Intrinsic properties</a:t>
            </a:r>
          </a:p>
          <a:p>
            <a:pPr lvl="1">
              <a:defRPr sz="1600"/>
            </a:pPr>
            <a:r>
              <a:t>semantic model</a:t>
            </a:r>
          </a:p>
          <a:p>
            <a:pPr lvl="1">
              <a:defRPr sz="1600"/>
            </a:pPr>
            <a:r>
              <a:t>…</a:t>
            </a:r>
          </a:p>
        </p:txBody>
      </p:sp>
      <p:sp>
        <p:nvSpPr>
          <p:cNvPr id="478" name="Connection Line"/>
          <p:cNvSpPr/>
          <p:nvPr/>
        </p:nvSpPr>
        <p:spPr>
          <a:xfrm>
            <a:off x="2433024" y="3700543"/>
            <a:ext cx="6809117" cy="6481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7391" extrusionOk="0">
                <a:moveTo>
                  <a:pt x="21600" y="0"/>
                </a:moveTo>
                <a:cubicBezTo>
                  <a:pt x="14518" y="17120"/>
                  <a:pt x="7318" y="21600"/>
                  <a:pt x="0" y="13441"/>
                </a:cubicBezTo>
              </a:path>
            </a:pathLst>
          </a:custGeom>
          <a:ln w="25400">
            <a:solidFill>
              <a:schemeClr val="accent1"/>
            </a:solidFill>
            <a:headEnd type="triangle"/>
          </a:ln>
        </p:spPr>
        <p:txBody>
          <a:bodyPr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Fair digital framework - client interpretation/decis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Fair digital framework - client interpretation/decision</a:t>
            </a:r>
          </a:p>
        </p:txBody>
      </p:sp>
      <p:grpSp>
        <p:nvGrpSpPr>
          <p:cNvPr id="483" name="Group"/>
          <p:cNvGrpSpPr/>
          <p:nvPr/>
        </p:nvGrpSpPr>
        <p:grpSpPr>
          <a:xfrm>
            <a:off x="9064076" y="2672503"/>
            <a:ext cx="2086902" cy="1512994"/>
            <a:chOff x="0" y="0"/>
            <a:chExt cx="2086901" cy="1512992"/>
          </a:xfrm>
        </p:grpSpPr>
        <p:pic>
          <p:nvPicPr>
            <p:cNvPr id="481" name="laptop-clipart-transparent-png-18.png" descr="laptop-clipart-transparent-png-18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H="1">
              <a:off x="0" y="0"/>
              <a:ext cx="2086902" cy="110136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82" name="Client"/>
            <p:cNvSpPr txBox="1"/>
            <p:nvPr/>
          </p:nvSpPr>
          <p:spPr>
            <a:xfrm>
              <a:off x="652734" y="1129452"/>
              <a:ext cx="781433" cy="3835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2000"/>
              </a:lvl1pPr>
            </a:lstStyle>
            <a:p>
              <a:r>
                <a:t>Client</a:t>
              </a:r>
            </a:p>
          </p:txBody>
        </p:sp>
      </p:grpSp>
      <p:sp>
        <p:nvSpPr>
          <p:cNvPr id="484" name="Now that I know more about it, I want the object."/>
          <p:cNvSpPr/>
          <p:nvPr/>
        </p:nvSpPr>
        <p:spPr>
          <a:xfrm>
            <a:off x="5041155" y="847683"/>
            <a:ext cx="4084887" cy="1640385"/>
          </a:xfrm>
          <a:prstGeom prst="wedgeEllipseCallout">
            <a:avLst>
              <a:gd name="adj1" fmla="val 49247"/>
              <a:gd name="adj2" fmla="val 78256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 algn="ctr"/>
          </a:lstStyle>
          <a:p>
            <a:r>
              <a:t>Now that I know more about it, I want the object.</a:t>
            </a:r>
          </a:p>
        </p:txBody>
      </p:sp>
      <p:sp>
        <p:nvSpPr>
          <p:cNvPr id="485" name="FDF…"/>
          <p:cNvSpPr txBox="1"/>
          <p:nvPr/>
        </p:nvSpPr>
        <p:spPr>
          <a:xfrm>
            <a:off x="4234775" y="4817636"/>
            <a:ext cx="4076859" cy="1310641"/>
          </a:xfrm>
          <a:prstGeom prst="rect">
            <a:avLst/>
          </a:prstGeom>
          <a:ln w="12700">
            <a:solidFill>
              <a:schemeClr val="accent1">
                <a:satOff val="-54487"/>
                <a:lumOff val="18039"/>
              </a:schemeClr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600"/>
            </a:pPr>
            <a:r>
              <a:t>FDF</a:t>
            </a:r>
          </a:p>
          <a:p>
            <a:pPr lvl="1">
              <a:defRPr sz="1600"/>
            </a:pPr>
            <a:r>
              <a:t>hasIdentifier: fdfIdentifier</a:t>
            </a:r>
          </a:p>
          <a:p>
            <a:pPr lvl="1">
              <a:defRPr sz="1600"/>
            </a:pPr>
            <a:r>
              <a:t>hasMetadata*: {metadataIdentifier}</a:t>
            </a:r>
          </a:p>
          <a:p>
            <a:pPr lvl="1">
              <a:defRPr sz="1600"/>
            </a:pPr>
            <a:r>
              <a:t>hasType: FDFType</a:t>
            </a:r>
          </a:p>
          <a:p>
            <a:pPr lvl="1">
              <a:defRPr sz="1600"/>
            </a:pPr>
            <a:r>
              <a:t>hasResourceLocation*: {FDFLocation} .</a:t>
            </a:r>
          </a:p>
        </p:txBody>
      </p:sp>
      <p:sp>
        <p:nvSpPr>
          <p:cNvPr id="486" name="FDFMetadata…"/>
          <p:cNvSpPr txBox="1"/>
          <p:nvPr/>
        </p:nvSpPr>
        <p:spPr>
          <a:xfrm>
            <a:off x="1567751" y="2291079"/>
            <a:ext cx="3890130" cy="2275841"/>
          </a:xfrm>
          <a:prstGeom prst="rect">
            <a:avLst/>
          </a:prstGeom>
          <a:ln w="12700">
            <a:solidFill>
              <a:schemeClr val="accent1">
                <a:satOff val="-54487"/>
                <a:lumOff val="18039"/>
              </a:schemeClr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600"/>
            </a:pPr>
            <a:r>
              <a:t>FDFMetadata</a:t>
            </a:r>
          </a:p>
          <a:p>
            <a:pPr lvl="1">
              <a:defRPr sz="1600"/>
            </a:pPr>
            <a:r>
              <a:t>hasIdentifier: fdfMetadataIdentifier</a:t>
            </a:r>
          </a:p>
          <a:p>
            <a:pPr lvl="1">
              <a:defRPr sz="1600"/>
            </a:pPr>
            <a:r>
              <a:t>hasType: &lt;&lt;FDFMetadata&gt;&gt;</a:t>
            </a:r>
          </a:p>
          <a:p>
            <a:pPr lvl="1">
              <a:defRPr sz="1600"/>
            </a:pPr>
            <a:r>
              <a:t>isMetadataOf: fdfIdentifier</a:t>
            </a:r>
          </a:p>
          <a:p>
            <a:pPr lvl="1">
              <a:defRPr sz="1600"/>
            </a:pPr>
            <a:r>
              <a:t>provenance</a:t>
            </a:r>
          </a:p>
          <a:p>
            <a:pPr lvl="1">
              <a:defRPr sz="1600"/>
            </a:pPr>
            <a:r>
              <a:t>license</a:t>
            </a:r>
          </a:p>
          <a:p>
            <a:pPr lvl="1">
              <a:defRPr sz="1600"/>
            </a:pPr>
            <a:r>
              <a:t>Intrinsic properties</a:t>
            </a:r>
          </a:p>
          <a:p>
            <a:pPr lvl="1">
              <a:defRPr sz="1600"/>
            </a:pPr>
            <a:r>
              <a:t>semantic model</a:t>
            </a:r>
          </a:p>
          <a:p>
            <a:pPr lvl="1">
              <a:defRPr sz="1600"/>
            </a:pPr>
            <a:r>
              <a:t>…</a:t>
            </a:r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Fair digital framework - client interpretation/decis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Fair digital framework - client interpretation/decision</a:t>
            </a:r>
          </a:p>
        </p:txBody>
      </p:sp>
      <p:grpSp>
        <p:nvGrpSpPr>
          <p:cNvPr id="491" name="Group"/>
          <p:cNvGrpSpPr/>
          <p:nvPr/>
        </p:nvGrpSpPr>
        <p:grpSpPr>
          <a:xfrm>
            <a:off x="9064076" y="2672503"/>
            <a:ext cx="2086902" cy="1512994"/>
            <a:chOff x="0" y="0"/>
            <a:chExt cx="2086901" cy="1512992"/>
          </a:xfrm>
        </p:grpSpPr>
        <p:pic>
          <p:nvPicPr>
            <p:cNvPr id="489" name="laptop-clipart-transparent-png-18.png" descr="laptop-clipart-transparent-png-18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H="1">
              <a:off x="0" y="0"/>
              <a:ext cx="2086902" cy="110136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90" name="Client"/>
            <p:cNvSpPr txBox="1"/>
            <p:nvPr/>
          </p:nvSpPr>
          <p:spPr>
            <a:xfrm>
              <a:off x="652734" y="1129452"/>
              <a:ext cx="781433" cy="3835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2000"/>
              </a:lvl1pPr>
            </a:lstStyle>
            <a:p>
              <a:r>
                <a:t>Client</a:t>
              </a:r>
            </a:p>
          </p:txBody>
        </p:sp>
      </p:grpSp>
      <p:sp>
        <p:nvSpPr>
          <p:cNvPr id="492" name="Now that I know more about it, I want to operate on the object."/>
          <p:cNvSpPr/>
          <p:nvPr/>
        </p:nvSpPr>
        <p:spPr>
          <a:xfrm>
            <a:off x="4556503" y="847683"/>
            <a:ext cx="4569540" cy="1640385"/>
          </a:xfrm>
          <a:prstGeom prst="wedgeEllipseCallout">
            <a:avLst>
              <a:gd name="adj1" fmla="val 49247"/>
              <a:gd name="adj2" fmla="val 78256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 algn="ctr"/>
          </a:lstStyle>
          <a:p>
            <a:r>
              <a:t>Now that I know more about it, I want to operate on the object.</a:t>
            </a:r>
          </a:p>
        </p:txBody>
      </p:sp>
      <p:sp>
        <p:nvSpPr>
          <p:cNvPr id="493" name="FDF…"/>
          <p:cNvSpPr txBox="1"/>
          <p:nvPr/>
        </p:nvSpPr>
        <p:spPr>
          <a:xfrm>
            <a:off x="4234775" y="4817636"/>
            <a:ext cx="4296034" cy="1310641"/>
          </a:xfrm>
          <a:prstGeom prst="rect">
            <a:avLst/>
          </a:prstGeom>
          <a:ln w="12700">
            <a:solidFill>
              <a:schemeClr val="accent1">
                <a:satOff val="-54487"/>
                <a:lumOff val="18039"/>
              </a:schemeClr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600"/>
            </a:pPr>
            <a:r>
              <a:t>FDF</a:t>
            </a:r>
          </a:p>
          <a:p>
            <a:pPr lvl="1">
              <a:defRPr sz="1600"/>
            </a:pPr>
            <a:r>
              <a:t>hasIdentifier: fdfIdentifier</a:t>
            </a:r>
          </a:p>
          <a:p>
            <a:pPr lvl="1">
              <a:defRPr sz="1600"/>
            </a:pPr>
            <a:r>
              <a:t>hasMetadata*: {metadataIdentifier}</a:t>
            </a:r>
          </a:p>
          <a:p>
            <a:pPr lvl="1">
              <a:defRPr sz="1600"/>
            </a:pPr>
            <a:r>
              <a:t>hasType: FDFType</a:t>
            </a:r>
          </a:p>
          <a:p>
            <a:pPr lvl="1">
              <a:defRPr sz="1600" b="1"/>
            </a:pPr>
            <a:r>
              <a:t>hasResourceLocation*: {FDFLocation} .</a:t>
            </a:r>
          </a:p>
        </p:txBody>
      </p:sp>
      <p:sp>
        <p:nvSpPr>
          <p:cNvPr id="494" name="FDFMetadata…"/>
          <p:cNvSpPr txBox="1"/>
          <p:nvPr/>
        </p:nvSpPr>
        <p:spPr>
          <a:xfrm>
            <a:off x="1567751" y="2291079"/>
            <a:ext cx="3890130" cy="2275841"/>
          </a:xfrm>
          <a:prstGeom prst="rect">
            <a:avLst/>
          </a:prstGeom>
          <a:ln w="12700">
            <a:solidFill>
              <a:schemeClr val="accent1">
                <a:satOff val="-54487"/>
                <a:lumOff val="18039"/>
              </a:schemeClr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600"/>
            </a:pPr>
            <a:r>
              <a:t>FDFMetadata</a:t>
            </a:r>
          </a:p>
          <a:p>
            <a:pPr lvl="1">
              <a:defRPr sz="1600"/>
            </a:pPr>
            <a:r>
              <a:t>hasIdentifier: fdfMetadataIdentifier</a:t>
            </a:r>
          </a:p>
          <a:p>
            <a:pPr lvl="1">
              <a:defRPr sz="1600"/>
            </a:pPr>
            <a:r>
              <a:t>hasType: &lt;&lt;FDFMetadata&gt;&gt;</a:t>
            </a:r>
          </a:p>
          <a:p>
            <a:pPr lvl="1">
              <a:defRPr sz="1600"/>
            </a:pPr>
            <a:r>
              <a:t>isMetadataOf: fdfIdentifier</a:t>
            </a:r>
          </a:p>
          <a:p>
            <a:pPr lvl="1">
              <a:defRPr sz="1600"/>
            </a:pPr>
            <a:r>
              <a:t>provenance</a:t>
            </a:r>
          </a:p>
          <a:p>
            <a:pPr lvl="1">
              <a:defRPr sz="1600"/>
            </a:pPr>
            <a:r>
              <a:t>license</a:t>
            </a:r>
          </a:p>
          <a:p>
            <a:pPr lvl="1">
              <a:defRPr sz="1600"/>
            </a:pPr>
            <a:r>
              <a:t>Intrinsic properties</a:t>
            </a:r>
          </a:p>
          <a:p>
            <a:pPr lvl="1">
              <a:defRPr sz="1600"/>
            </a:pPr>
            <a:r>
              <a:t>semantic model</a:t>
            </a:r>
          </a:p>
          <a:p>
            <a:pPr lvl="1">
              <a:defRPr sz="1600"/>
            </a:pPr>
            <a:r>
              <a:t>…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Automated client explor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Automated client exploration</a:t>
            </a:r>
          </a:p>
        </p:txBody>
      </p:sp>
      <p:grpSp>
        <p:nvGrpSpPr>
          <p:cNvPr id="126" name="Group"/>
          <p:cNvGrpSpPr/>
          <p:nvPr/>
        </p:nvGrpSpPr>
        <p:grpSpPr>
          <a:xfrm>
            <a:off x="6110220" y="1378975"/>
            <a:ext cx="1170370" cy="1101363"/>
            <a:chOff x="0" y="0"/>
            <a:chExt cx="1170369" cy="1101362"/>
          </a:xfrm>
        </p:grpSpPr>
        <p:pic>
          <p:nvPicPr>
            <p:cNvPr id="124" name="img_451571.png" descr="img_451571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388" y="0"/>
              <a:ext cx="1139594" cy="72952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25" name="Identifier"/>
            <p:cNvSpPr txBox="1"/>
            <p:nvPr/>
          </p:nvSpPr>
          <p:spPr>
            <a:xfrm>
              <a:off x="0" y="717822"/>
              <a:ext cx="1170370" cy="3835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2000"/>
              </a:lvl1pPr>
            </a:lstStyle>
            <a:p>
              <a:r>
                <a:t>Identifier</a:t>
              </a:r>
            </a:p>
          </p:txBody>
        </p:sp>
      </p:grpSp>
      <p:grpSp>
        <p:nvGrpSpPr>
          <p:cNvPr id="129" name="Group"/>
          <p:cNvGrpSpPr/>
          <p:nvPr/>
        </p:nvGrpSpPr>
        <p:grpSpPr>
          <a:xfrm>
            <a:off x="9064076" y="2672503"/>
            <a:ext cx="2086902" cy="1512994"/>
            <a:chOff x="0" y="0"/>
            <a:chExt cx="2086901" cy="1512992"/>
          </a:xfrm>
        </p:grpSpPr>
        <p:pic>
          <p:nvPicPr>
            <p:cNvPr id="127" name="laptop-clipart-transparent-png-18.png" descr="laptop-clipart-transparent-png-18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0" y="0"/>
              <a:ext cx="2086902" cy="110136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28" name="Client"/>
            <p:cNvSpPr txBox="1"/>
            <p:nvPr/>
          </p:nvSpPr>
          <p:spPr>
            <a:xfrm>
              <a:off x="652734" y="1129452"/>
              <a:ext cx="781433" cy="3835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2000"/>
              </a:lvl1pPr>
            </a:lstStyle>
            <a:p>
              <a:r>
                <a:t>Client</a:t>
              </a:r>
            </a:p>
          </p:txBody>
        </p:sp>
      </p:grpSp>
      <p:sp>
        <p:nvSpPr>
          <p:cNvPr id="133" name="Connection Line"/>
          <p:cNvSpPr/>
          <p:nvPr/>
        </p:nvSpPr>
        <p:spPr>
          <a:xfrm>
            <a:off x="3128655" y="2436029"/>
            <a:ext cx="6009128" cy="6551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682" extrusionOk="0">
                <a:moveTo>
                  <a:pt x="0" y="7271"/>
                </a:moveTo>
                <a:cubicBezTo>
                  <a:pt x="6194" y="-4918"/>
                  <a:pt x="13394" y="-1781"/>
                  <a:pt x="21600" y="16682"/>
                </a:cubicBezTo>
              </a:path>
            </a:pathLst>
          </a:custGeom>
          <a:ln w="25400">
            <a:solidFill>
              <a:schemeClr val="accent1"/>
            </a:solidFill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131" name="1 - resolve resource identifier"/>
          <p:cNvSpPr txBox="1"/>
          <p:nvPr/>
        </p:nvSpPr>
        <p:spPr>
          <a:xfrm>
            <a:off x="3174095" y="1642636"/>
            <a:ext cx="2818468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1600"/>
            </a:lvl1pPr>
          </a:lstStyle>
          <a:p>
            <a:r>
              <a:t>1 - resolve resource identifier</a:t>
            </a:r>
          </a:p>
        </p:txBody>
      </p:sp>
      <p:pic>
        <p:nvPicPr>
          <p:cNvPr id="132" name="Internet-PNG-Clipart.png" descr="Internet-PNG-Clipart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12" y="1597360"/>
            <a:ext cx="3356993" cy="335699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Fair digital framework - identifier resolu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Fair digital framework - identifier resolution</a:t>
            </a:r>
          </a:p>
        </p:txBody>
      </p:sp>
      <p:grpSp>
        <p:nvGrpSpPr>
          <p:cNvPr id="499" name="Group"/>
          <p:cNvGrpSpPr/>
          <p:nvPr/>
        </p:nvGrpSpPr>
        <p:grpSpPr>
          <a:xfrm>
            <a:off x="6110220" y="1378975"/>
            <a:ext cx="1170370" cy="1101363"/>
            <a:chOff x="0" y="0"/>
            <a:chExt cx="1170369" cy="1101362"/>
          </a:xfrm>
        </p:grpSpPr>
        <p:pic>
          <p:nvPicPr>
            <p:cNvPr id="497" name="img_451571.png" descr="img_451571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388" y="0"/>
              <a:ext cx="1139594" cy="72952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98" name="Identifier"/>
            <p:cNvSpPr txBox="1"/>
            <p:nvPr/>
          </p:nvSpPr>
          <p:spPr>
            <a:xfrm>
              <a:off x="0" y="717822"/>
              <a:ext cx="1170370" cy="3835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2000"/>
              </a:lvl1pPr>
            </a:lstStyle>
            <a:p>
              <a:r>
                <a:t>Identifier</a:t>
              </a:r>
            </a:p>
          </p:txBody>
        </p:sp>
      </p:grpSp>
      <p:grpSp>
        <p:nvGrpSpPr>
          <p:cNvPr id="502" name="Group"/>
          <p:cNvGrpSpPr/>
          <p:nvPr/>
        </p:nvGrpSpPr>
        <p:grpSpPr>
          <a:xfrm>
            <a:off x="9064076" y="2672503"/>
            <a:ext cx="2086902" cy="1512994"/>
            <a:chOff x="0" y="0"/>
            <a:chExt cx="2086901" cy="1512992"/>
          </a:xfrm>
        </p:grpSpPr>
        <p:pic>
          <p:nvPicPr>
            <p:cNvPr id="500" name="laptop-clipart-transparent-png-18.png" descr="laptop-clipart-transparent-png-18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0" y="0"/>
              <a:ext cx="2086902" cy="110136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01" name="Client"/>
            <p:cNvSpPr txBox="1"/>
            <p:nvPr/>
          </p:nvSpPr>
          <p:spPr>
            <a:xfrm>
              <a:off x="652734" y="1129452"/>
              <a:ext cx="781433" cy="3835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2000"/>
              </a:lvl1pPr>
            </a:lstStyle>
            <a:p>
              <a:r>
                <a:t>Client</a:t>
              </a:r>
            </a:p>
          </p:txBody>
        </p:sp>
      </p:grpSp>
      <p:sp>
        <p:nvSpPr>
          <p:cNvPr id="506" name="Connection Line"/>
          <p:cNvSpPr/>
          <p:nvPr/>
        </p:nvSpPr>
        <p:spPr>
          <a:xfrm>
            <a:off x="3128655" y="2436029"/>
            <a:ext cx="6009128" cy="6551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682" extrusionOk="0">
                <a:moveTo>
                  <a:pt x="0" y="7271"/>
                </a:moveTo>
                <a:cubicBezTo>
                  <a:pt x="6194" y="-4918"/>
                  <a:pt x="13394" y="-1781"/>
                  <a:pt x="21600" y="16682"/>
                </a:cubicBezTo>
              </a:path>
            </a:pathLst>
          </a:custGeom>
          <a:ln w="25400">
            <a:solidFill>
              <a:schemeClr val="accent1"/>
            </a:solidFill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504" name="1 - resolve FDF location…"/>
          <p:cNvSpPr txBox="1"/>
          <p:nvPr/>
        </p:nvSpPr>
        <p:spPr>
          <a:xfrm>
            <a:off x="2956420" y="1521986"/>
            <a:ext cx="3126245" cy="815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sz="1600"/>
            </a:pPr>
            <a:r>
              <a:t>1 - resolve FDF location</a:t>
            </a:r>
          </a:p>
          <a:p>
            <a:pPr algn="ctr">
              <a:defRPr sz="1600"/>
            </a:pPr>
            <a:r>
              <a:t>GET(fdfLocation)</a:t>
            </a:r>
          </a:p>
          <a:p>
            <a:pPr algn="ctr">
              <a:defRPr sz="1600"/>
            </a:pPr>
            <a:r>
              <a:t>or any CRUD/extended operation</a:t>
            </a:r>
          </a:p>
        </p:txBody>
      </p:sp>
      <p:pic>
        <p:nvPicPr>
          <p:cNvPr id="505" name="Internet-PNG-Clipart.png" descr="Internet-PNG-Clipart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12" y="1597360"/>
            <a:ext cx="3356993" cy="335699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Fair digital framework - identifier resolu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Fair digital framework - identifier resolution</a:t>
            </a:r>
          </a:p>
        </p:txBody>
      </p:sp>
      <p:grpSp>
        <p:nvGrpSpPr>
          <p:cNvPr id="511" name="Group"/>
          <p:cNvGrpSpPr/>
          <p:nvPr/>
        </p:nvGrpSpPr>
        <p:grpSpPr>
          <a:xfrm>
            <a:off x="6110220" y="1378975"/>
            <a:ext cx="1170370" cy="1101363"/>
            <a:chOff x="0" y="0"/>
            <a:chExt cx="1170369" cy="1101362"/>
          </a:xfrm>
        </p:grpSpPr>
        <p:pic>
          <p:nvPicPr>
            <p:cNvPr id="509" name="img_451571.png" descr="img_451571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388" y="0"/>
              <a:ext cx="1139594" cy="72952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10" name="Identifier"/>
            <p:cNvSpPr txBox="1"/>
            <p:nvPr/>
          </p:nvSpPr>
          <p:spPr>
            <a:xfrm>
              <a:off x="0" y="717822"/>
              <a:ext cx="1170370" cy="3835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2000"/>
              </a:lvl1pPr>
            </a:lstStyle>
            <a:p>
              <a:r>
                <a:t>Identifier</a:t>
              </a:r>
            </a:p>
          </p:txBody>
        </p:sp>
      </p:grpSp>
      <p:grpSp>
        <p:nvGrpSpPr>
          <p:cNvPr id="514" name="Group"/>
          <p:cNvGrpSpPr/>
          <p:nvPr/>
        </p:nvGrpSpPr>
        <p:grpSpPr>
          <a:xfrm>
            <a:off x="9064076" y="2672503"/>
            <a:ext cx="2086902" cy="1512994"/>
            <a:chOff x="0" y="0"/>
            <a:chExt cx="2086901" cy="1512992"/>
          </a:xfrm>
        </p:grpSpPr>
        <p:pic>
          <p:nvPicPr>
            <p:cNvPr id="512" name="laptop-clipart-transparent-png-18.png" descr="laptop-clipart-transparent-png-18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0" y="0"/>
              <a:ext cx="2086902" cy="110136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13" name="Client"/>
            <p:cNvSpPr txBox="1"/>
            <p:nvPr/>
          </p:nvSpPr>
          <p:spPr>
            <a:xfrm>
              <a:off x="652734" y="1129452"/>
              <a:ext cx="781433" cy="3835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2000"/>
              </a:lvl1pPr>
            </a:lstStyle>
            <a:p>
              <a:r>
                <a:t>Client</a:t>
              </a:r>
            </a:p>
          </p:txBody>
        </p:sp>
      </p:grpSp>
      <p:sp>
        <p:nvSpPr>
          <p:cNvPr id="523" name="Connection Line"/>
          <p:cNvSpPr/>
          <p:nvPr/>
        </p:nvSpPr>
        <p:spPr>
          <a:xfrm>
            <a:off x="3128655" y="2436029"/>
            <a:ext cx="6009128" cy="6551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682" extrusionOk="0">
                <a:moveTo>
                  <a:pt x="0" y="7271"/>
                </a:moveTo>
                <a:cubicBezTo>
                  <a:pt x="6194" y="-4918"/>
                  <a:pt x="13394" y="-1781"/>
                  <a:pt x="21600" y="16682"/>
                </a:cubicBezTo>
              </a:path>
            </a:pathLst>
          </a:custGeom>
          <a:ln w="25400">
            <a:solidFill>
              <a:schemeClr val="accent1"/>
            </a:solidFill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516" name="1 - resolve FDF location…"/>
          <p:cNvSpPr txBox="1"/>
          <p:nvPr/>
        </p:nvSpPr>
        <p:spPr>
          <a:xfrm>
            <a:off x="3459070" y="1553736"/>
            <a:ext cx="2315628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sz="1600"/>
            </a:pPr>
            <a:r>
              <a:t>1 - resolve FDF location</a:t>
            </a:r>
          </a:p>
          <a:p>
            <a:pPr algn="ctr">
              <a:defRPr sz="1600"/>
            </a:pPr>
            <a:r>
              <a:t>GET(FDFLocation)</a:t>
            </a:r>
          </a:p>
        </p:txBody>
      </p:sp>
      <p:pic>
        <p:nvPicPr>
          <p:cNvPr id="517" name="Internet-PNG-Clipart.png" descr="Internet-PNG-Clipart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12" y="1597360"/>
            <a:ext cx="3356993" cy="335699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20" name="Group"/>
          <p:cNvGrpSpPr/>
          <p:nvPr/>
        </p:nvGrpSpPr>
        <p:grpSpPr>
          <a:xfrm>
            <a:off x="979023" y="2895878"/>
            <a:ext cx="1471971" cy="2391904"/>
            <a:chOff x="0" y="0"/>
            <a:chExt cx="1471969" cy="2391902"/>
          </a:xfrm>
        </p:grpSpPr>
        <p:pic>
          <p:nvPicPr>
            <p:cNvPr id="518" name="server-hi.png" descr="server-hi.pn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1471970" cy="198583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19" name="Server"/>
            <p:cNvSpPr txBox="1"/>
            <p:nvPr/>
          </p:nvSpPr>
          <p:spPr>
            <a:xfrm>
              <a:off x="323378" y="2008362"/>
              <a:ext cx="825214" cy="3835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2000"/>
              </a:lvl1pPr>
            </a:lstStyle>
            <a:p>
              <a:r>
                <a:t>Server</a:t>
              </a:r>
            </a:p>
          </p:txBody>
        </p:sp>
      </p:grpSp>
      <p:sp>
        <p:nvSpPr>
          <p:cNvPr id="521" name="2 - return resource"/>
          <p:cNvSpPr txBox="1"/>
          <p:nvPr/>
        </p:nvSpPr>
        <p:spPr>
          <a:xfrm>
            <a:off x="4810330" y="4373136"/>
            <a:ext cx="1822907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1600"/>
            </a:lvl1pPr>
          </a:lstStyle>
          <a:p>
            <a:r>
              <a:t>2 - return resource</a:t>
            </a:r>
          </a:p>
        </p:txBody>
      </p:sp>
      <p:sp>
        <p:nvSpPr>
          <p:cNvPr id="524" name="Connection Line"/>
          <p:cNvSpPr/>
          <p:nvPr/>
        </p:nvSpPr>
        <p:spPr>
          <a:xfrm>
            <a:off x="2433024" y="3700543"/>
            <a:ext cx="6809117" cy="6481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7391" extrusionOk="0">
                <a:moveTo>
                  <a:pt x="21600" y="0"/>
                </a:moveTo>
                <a:cubicBezTo>
                  <a:pt x="14518" y="17120"/>
                  <a:pt x="7318" y="21600"/>
                  <a:pt x="0" y="13441"/>
                </a:cubicBezTo>
              </a:path>
            </a:pathLst>
          </a:custGeom>
          <a:ln w="25400">
            <a:solidFill>
              <a:schemeClr val="accent1"/>
            </a:solidFill>
            <a:headEnd type="triangle"/>
          </a:ln>
        </p:spPr>
        <p:txBody>
          <a:bodyPr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6A80D-23FD-504D-A4F7-A5ECAB364C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7AD6C0-9376-DA49-B6DC-884BD1AB0D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4067" y="1165789"/>
            <a:ext cx="5063865" cy="5063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463314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Automated client explor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Automated client exploration</a:t>
            </a:r>
          </a:p>
        </p:txBody>
      </p:sp>
      <p:grpSp>
        <p:nvGrpSpPr>
          <p:cNvPr id="138" name="Group"/>
          <p:cNvGrpSpPr/>
          <p:nvPr/>
        </p:nvGrpSpPr>
        <p:grpSpPr>
          <a:xfrm>
            <a:off x="6110220" y="1378975"/>
            <a:ext cx="1170370" cy="1101363"/>
            <a:chOff x="0" y="0"/>
            <a:chExt cx="1170369" cy="1101362"/>
          </a:xfrm>
        </p:grpSpPr>
        <p:pic>
          <p:nvPicPr>
            <p:cNvPr id="136" name="img_451571.png" descr="img_451571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388" y="0"/>
              <a:ext cx="1139594" cy="72952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37" name="Identifier"/>
            <p:cNvSpPr txBox="1"/>
            <p:nvPr/>
          </p:nvSpPr>
          <p:spPr>
            <a:xfrm>
              <a:off x="0" y="717822"/>
              <a:ext cx="1170370" cy="3835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2000"/>
              </a:lvl1pPr>
            </a:lstStyle>
            <a:p>
              <a:r>
                <a:t>Identifier</a:t>
              </a:r>
            </a:p>
          </p:txBody>
        </p:sp>
      </p:grpSp>
      <p:grpSp>
        <p:nvGrpSpPr>
          <p:cNvPr id="141" name="Group"/>
          <p:cNvGrpSpPr/>
          <p:nvPr/>
        </p:nvGrpSpPr>
        <p:grpSpPr>
          <a:xfrm>
            <a:off x="9064076" y="2672503"/>
            <a:ext cx="2086902" cy="1512994"/>
            <a:chOff x="0" y="0"/>
            <a:chExt cx="2086901" cy="1512992"/>
          </a:xfrm>
        </p:grpSpPr>
        <p:pic>
          <p:nvPicPr>
            <p:cNvPr id="139" name="laptop-clipart-transparent-png-18.png" descr="laptop-clipart-transparent-png-18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0" y="0"/>
              <a:ext cx="2086902" cy="110136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40" name="Client"/>
            <p:cNvSpPr txBox="1"/>
            <p:nvPr/>
          </p:nvSpPr>
          <p:spPr>
            <a:xfrm>
              <a:off x="652734" y="1129452"/>
              <a:ext cx="781433" cy="3835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2000"/>
              </a:lvl1pPr>
            </a:lstStyle>
            <a:p>
              <a:r>
                <a:t>Client</a:t>
              </a:r>
            </a:p>
          </p:txBody>
        </p:sp>
      </p:grpSp>
      <p:sp>
        <p:nvSpPr>
          <p:cNvPr id="148" name="Connection Line"/>
          <p:cNvSpPr/>
          <p:nvPr/>
        </p:nvSpPr>
        <p:spPr>
          <a:xfrm>
            <a:off x="3128655" y="2436029"/>
            <a:ext cx="6009128" cy="6551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682" extrusionOk="0">
                <a:moveTo>
                  <a:pt x="0" y="7271"/>
                </a:moveTo>
                <a:cubicBezTo>
                  <a:pt x="6194" y="-4918"/>
                  <a:pt x="13394" y="-1781"/>
                  <a:pt x="21600" y="16682"/>
                </a:cubicBezTo>
              </a:path>
            </a:pathLst>
          </a:custGeom>
          <a:ln w="25400">
            <a:solidFill>
              <a:schemeClr val="accent1"/>
            </a:solidFill>
            <a:headEnd type="triangle"/>
          </a:ln>
        </p:spPr>
        <p:txBody>
          <a:bodyPr/>
          <a:lstStyle/>
          <a:p>
            <a:endParaRPr/>
          </a:p>
        </p:txBody>
      </p:sp>
      <p:pic>
        <p:nvPicPr>
          <p:cNvPr id="143" name="Internet-PNG-Clipart.png" descr="Internet-PNG-Clipart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12" y="1597360"/>
            <a:ext cx="3356993" cy="3356993"/>
          </a:xfrm>
          <a:prstGeom prst="rect">
            <a:avLst/>
          </a:prstGeom>
          <a:ln w="12700">
            <a:miter lim="400000"/>
          </a:ln>
        </p:spPr>
      </p:pic>
      <p:sp>
        <p:nvSpPr>
          <p:cNvPr id="144" name="2 - return (information about) the resource"/>
          <p:cNvSpPr txBox="1"/>
          <p:nvPr/>
        </p:nvSpPr>
        <p:spPr>
          <a:xfrm>
            <a:off x="3699328" y="4373136"/>
            <a:ext cx="4044911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1600"/>
            </a:lvl1pPr>
          </a:lstStyle>
          <a:p>
            <a:r>
              <a:t>2 - return (information about) the resource</a:t>
            </a:r>
          </a:p>
        </p:txBody>
      </p:sp>
      <p:sp>
        <p:nvSpPr>
          <p:cNvPr id="149" name="Connection Line"/>
          <p:cNvSpPr/>
          <p:nvPr/>
        </p:nvSpPr>
        <p:spPr>
          <a:xfrm>
            <a:off x="3301419" y="3615688"/>
            <a:ext cx="5926191" cy="2843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14" extrusionOk="0">
                <a:moveTo>
                  <a:pt x="21600" y="0"/>
                </a:moveTo>
                <a:cubicBezTo>
                  <a:pt x="14378" y="20974"/>
                  <a:pt x="7178" y="21600"/>
                  <a:pt x="0" y="1879"/>
                </a:cubicBezTo>
              </a:path>
            </a:pathLst>
          </a:custGeom>
          <a:ln w="25400">
            <a:solidFill>
              <a:schemeClr val="accent1"/>
            </a:solidFill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146" name="1 - resolve resource identifier"/>
          <p:cNvSpPr txBox="1"/>
          <p:nvPr/>
        </p:nvSpPr>
        <p:spPr>
          <a:xfrm>
            <a:off x="3174095" y="1642636"/>
            <a:ext cx="2818468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1600"/>
            </a:lvl1pPr>
          </a:lstStyle>
          <a:p>
            <a:r>
              <a:t>1 - resolve resource identifier</a:t>
            </a:r>
          </a:p>
        </p:txBody>
      </p:sp>
      <p:pic>
        <p:nvPicPr>
          <p:cNvPr id="147" name="file-clipart-8972-text-file-icon-clipart.png" descr="file-clipart-8972-text-file-icon-clipart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59800" y="3859611"/>
            <a:ext cx="1646684" cy="164668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Automated client explor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Automated client exploration</a:t>
            </a:r>
          </a:p>
        </p:txBody>
      </p:sp>
      <p:grpSp>
        <p:nvGrpSpPr>
          <p:cNvPr id="154" name="Group"/>
          <p:cNvGrpSpPr/>
          <p:nvPr/>
        </p:nvGrpSpPr>
        <p:grpSpPr>
          <a:xfrm>
            <a:off x="9064076" y="2672503"/>
            <a:ext cx="2086902" cy="1512994"/>
            <a:chOff x="0" y="0"/>
            <a:chExt cx="2086901" cy="1512992"/>
          </a:xfrm>
        </p:grpSpPr>
        <p:pic>
          <p:nvPicPr>
            <p:cNvPr id="152" name="laptop-clipart-transparent-png-18.png" descr="laptop-clipart-transparent-png-18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H="1">
              <a:off x="0" y="0"/>
              <a:ext cx="2086902" cy="110136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53" name="Client"/>
            <p:cNvSpPr txBox="1"/>
            <p:nvPr/>
          </p:nvSpPr>
          <p:spPr>
            <a:xfrm>
              <a:off x="652734" y="1129452"/>
              <a:ext cx="781433" cy="3835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2000"/>
              </a:lvl1pPr>
            </a:lstStyle>
            <a:p>
              <a:r>
                <a:t>Client</a:t>
              </a:r>
            </a:p>
          </p:txBody>
        </p:sp>
      </p:grpSp>
      <p:pic>
        <p:nvPicPr>
          <p:cNvPr id="155" name="file-clipart-8972-text-file-icon-clipart.png" descr="file-clipart-8972-text-file-icon-clipar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3388" y="2605658"/>
            <a:ext cx="1646684" cy="1646684"/>
          </a:xfrm>
          <a:prstGeom prst="rect">
            <a:avLst/>
          </a:prstGeom>
          <a:ln w="12700">
            <a:miter lim="400000"/>
          </a:ln>
        </p:spPr>
      </p:pic>
      <p:sp>
        <p:nvSpPr>
          <p:cNvPr id="158" name="Connection Line"/>
          <p:cNvSpPr/>
          <p:nvPr/>
        </p:nvSpPr>
        <p:spPr>
          <a:xfrm>
            <a:off x="6301490" y="3705286"/>
            <a:ext cx="3021966" cy="3244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32" extrusionOk="0">
                <a:moveTo>
                  <a:pt x="0" y="0"/>
                </a:moveTo>
                <a:cubicBezTo>
                  <a:pt x="6608" y="20676"/>
                  <a:pt x="13808" y="21600"/>
                  <a:pt x="21600" y="2771"/>
                </a:cubicBezTo>
              </a:path>
            </a:pathLst>
          </a:custGeom>
          <a:ln w="25400">
            <a:solidFill>
              <a:schemeClr val="accent1"/>
            </a:solidFill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157" name="interpret the (information about the) resource"/>
          <p:cNvSpPr txBox="1"/>
          <p:nvPr/>
        </p:nvSpPr>
        <p:spPr>
          <a:xfrm>
            <a:off x="5808510" y="4183732"/>
            <a:ext cx="4356458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1600"/>
            </a:lvl1pPr>
          </a:lstStyle>
          <a:p>
            <a:r>
              <a:t>interpret the (information about the) resource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Automated client explor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Automated client exploration</a:t>
            </a:r>
          </a:p>
        </p:txBody>
      </p:sp>
      <p:grpSp>
        <p:nvGrpSpPr>
          <p:cNvPr id="163" name="Group"/>
          <p:cNvGrpSpPr/>
          <p:nvPr/>
        </p:nvGrpSpPr>
        <p:grpSpPr>
          <a:xfrm>
            <a:off x="9064076" y="2672503"/>
            <a:ext cx="2086902" cy="1512994"/>
            <a:chOff x="0" y="0"/>
            <a:chExt cx="2086901" cy="1512992"/>
          </a:xfrm>
        </p:grpSpPr>
        <p:pic>
          <p:nvPicPr>
            <p:cNvPr id="161" name="laptop-clipart-transparent-png-18.png" descr="laptop-clipart-transparent-png-18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0" y="0"/>
              <a:ext cx="2086902" cy="110136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62" name="Client"/>
            <p:cNvSpPr txBox="1"/>
            <p:nvPr/>
          </p:nvSpPr>
          <p:spPr>
            <a:xfrm>
              <a:off x="652734" y="1129452"/>
              <a:ext cx="781433" cy="3835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2000"/>
              </a:lvl1pPr>
            </a:lstStyle>
            <a:p>
              <a:r>
                <a:t>Client</a:t>
              </a:r>
            </a:p>
          </p:txBody>
        </p:sp>
      </p:grpSp>
      <p:sp>
        <p:nvSpPr>
          <p:cNvPr id="164" name="Where should I go from here, operate on the resource or know more about it?"/>
          <p:cNvSpPr/>
          <p:nvPr/>
        </p:nvSpPr>
        <p:spPr>
          <a:xfrm>
            <a:off x="3267307" y="825351"/>
            <a:ext cx="5858735" cy="1662717"/>
          </a:xfrm>
          <a:prstGeom prst="wedgeEllipseCallout">
            <a:avLst>
              <a:gd name="adj1" fmla="val 49395"/>
              <a:gd name="adj2" fmla="val 78256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 algn="ctr"/>
          </a:lstStyle>
          <a:p>
            <a:r>
              <a:rPr dirty="0"/>
              <a:t>Where should I go from here, operate on the resource or know more about it?</a:t>
            </a:r>
          </a:p>
        </p:txBody>
      </p:sp>
      <p:pic>
        <p:nvPicPr>
          <p:cNvPr id="165" name="file-clipart-8972-text-file-icon-clipart.png" descr="file-clipart-8972-text-file-icon-clipart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3388" y="2605658"/>
            <a:ext cx="1646684" cy="1646684"/>
          </a:xfrm>
          <a:prstGeom prst="rect">
            <a:avLst/>
          </a:prstGeom>
          <a:ln w="12700">
            <a:miter lim="400000"/>
          </a:ln>
        </p:spPr>
      </p:pic>
      <p:sp>
        <p:nvSpPr>
          <p:cNvPr id="168" name="Connection Line"/>
          <p:cNvSpPr/>
          <p:nvPr/>
        </p:nvSpPr>
        <p:spPr>
          <a:xfrm>
            <a:off x="6301490" y="3705286"/>
            <a:ext cx="3021966" cy="3244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32" extrusionOk="0">
                <a:moveTo>
                  <a:pt x="0" y="0"/>
                </a:moveTo>
                <a:cubicBezTo>
                  <a:pt x="6608" y="20676"/>
                  <a:pt x="13808" y="21600"/>
                  <a:pt x="21600" y="2771"/>
                </a:cubicBezTo>
              </a:path>
            </a:pathLst>
          </a:custGeom>
          <a:ln w="25400">
            <a:solidFill>
              <a:schemeClr val="accent1"/>
            </a:solidFill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167" name="interpret the (information about the) resource and decide what to do"/>
          <p:cNvSpPr txBox="1"/>
          <p:nvPr/>
        </p:nvSpPr>
        <p:spPr>
          <a:xfrm>
            <a:off x="4755948" y="4183732"/>
            <a:ext cx="6461582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1600"/>
            </a:lvl1pPr>
          </a:lstStyle>
          <a:p>
            <a:r>
              <a:t>interpret the (information about the) resource and decide what to do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Titel 1"/>
          <p:cNvSpPr txBox="1">
            <a:spLocks noGrp="1"/>
          </p:cNvSpPr>
          <p:nvPr>
            <p:ph type="title"/>
          </p:nvPr>
        </p:nvSpPr>
        <p:spPr>
          <a:xfrm>
            <a:off x="719999" y="228600"/>
            <a:ext cx="10752002" cy="430888"/>
          </a:xfrm>
          <a:prstGeom prst="rect">
            <a:avLst/>
          </a:prstGeom>
        </p:spPr>
        <p:txBody>
          <a:bodyPr/>
          <a:lstStyle/>
          <a:p>
            <a:r>
              <a:t>Fair principles</a:t>
            </a:r>
          </a:p>
        </p:txBody>
      </p:sp>
      <p:sp>
        <p:nvSpPr>
          <p:cNvPr id="173" name="Findable…"/>
          <p:cNvSpPr txBox="1"/>
          <p:nvPr/>
        </p:nvSpPr>
        <p:spPr>
          <a:xfrm>
            <a:off x="704952" y="893623"/>
            <a:ext cx="5112808" cy="2136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>
                <a:solidFill>
                  <a:srgbClr val="000000"/>
                </a:solidFill>
              </a:defRPr>
            </a:pPr>
            <a:r>
              <a:t>Findable</a:t>
            </a:r>
          </a:p>
          <a:p>
            <a:pPr>
              <a:defRPr sz="1600" b="1">
                <a:solidFill>
                  <a:schemeClr val="accent1">
                    <a:lumOff val="-5568"/>
                  </a:schemeClr>
                </a:solidFill>
              </a:defRPr>
            </a:pPr>
            <a:r>
              <a:t>F1. </a:t>
            </a:r>
            <a:r>
              <a:rPr>
                <a:solidFill>
                  <a:srgbClr val="30BB36"/>
                </a:solidFill>
              </a:rPr>
              <a:t>(meta)data are assigned a globally unique</a:t>
            </a:r>
            <a:r>
              <a:t> and persistent </a:t>
            </a:r>
            <a:r>
              <a:rPr>
                <a:solidFill>
                  <a:srgbClr val="30BB36"/>
                </a:solidFill>
              </a:rPr>
              <a:t>identifier</a:t>
            </a:r>
            <a:r>
              <a:t>;</a:t>
            </a:r>
          </a:p>
          <a:p>
            <a:pPr>
              <a:defRPr sz="1600" b="1">
                <a:solidFill>
                  <a:schemeClr val="accent1">
                    <a:lumOff val="-5568"/>
                  </a:schemeClr>
                </a:solidFill>
              </a:defRPr>
            </a:pPr>
            <a:r>
              <a:t>F2. </a:t>
            </a:r>
            <a:r>
              <a:rPr>
                <a:solidFill>
                  <a:srgbClr val="30BB36"/>
                </a:solidFill>
              </a:rPr>
              <a:t>data are described with</a:t>
            </a:r>
            <a:r>
              <a:t> rich </a:t>
            </a:r>
            <a:r>
              <a:rPr>
                <a:solidFill>
                  <a:srgbClr val="30BB36"/>
                </a:solidFill>
              </a:rPr>
              <a:t>metadata</a:t>
            </a:r>
          </a:p>
          <a:p>
            <a:pPr>
              <a:defRPr sz="1600" b="1">
                <a:solidFill>
                  <a:schemeClr val="accent1">
                    <a:lumOff val="-5568"/>
                  </a:schemeClr>
                </a:solidFill>
              </a:defRPr>
            </a:pPr>
            <a:r>
              <a:t>F3. </a:t>
            </a:r>
            <a:r>
              <a:rPr>
                <a:solidFill>
                  <a:srgbClr val="30BB36"/>
                </a:solidFill>
              </a:rPr>
              <a:t>metadata clearly and explicitly include the identifier of the data it describes</a:t>
            </a:r>
            <a:r>
              <a:t>;</a:t>
            </a:r>
          </a:p>
          <a:p>
            <a:pPr>
              <a:defRPr sz="1600" b="1">
                <a:solidFill>
                  <a:schemeClr val="accent1">
                    <a:lumOff val="-5568"/>
                  </a:schemeClr>
                </a:solidFill>
              </a:defRPr>
            </a:pPr>
            <a:r>
              <a:t>F4. (meta)data are registered or indexed in a searchable resource; </a:t>
            </a:r>
          </a:p>
        </p:txBody>
      </p:sp>
      <p:sp>
        <p:nvSpPr>
          <p:cNvPr id="174" name="Accessible…"/>
          <p:cNvSpPr txBox="1"/>
          <p:nvPr/>
        </p:nvSpPr>
        <p:spPr>
          <a:xfrm>
            <a:off x="6526420" y="954462"/>
            <a:ext cx="5239000" cy="2377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>
                <a:solidFill>
                  <a:srgbClr val="000000"/>
                </a:solidFill>
              </a:defRPr>
            </a:pPr>
            <a:r>
              <a:t>Accessible</a:t>
            </a:r>
          </a:p>
          <a:p>
            <a:pPr>
              <a:defRPr sz="1600" b="1">
                <a:solidFill>
                  <a:schemeClr val="accent1">
                    <a:lumOff val="-5568"/>
                  </a:schemeClr>
                </a:solidFill>
              </a:defRPr>
            </a:pPr>
            <a:r>
              <a:t>A1. </a:t>
            </a:r>
            <a:r>
              <a:rPr>
                <a:solidFill>
                  <a:srgbClr val="30BB36"/>
                </a:solidFill>
              </a:rPr>
              <a:t>(meta)data are retrievable by their identifier using a standardised communications protocol;</a:t>
            </a:r>
          </a:p>
          <a:p>
            <a:pPr lvl="1">
              <a:defRPr sz="1600" b="1">
                <a:solidFill>
                  <a:schemeClr val="accent1">
                    <a:lumOff val="-5568"/>
                  </a:schemeClr>
                </a:solidFill>
              </a:defRPr>
            </a:pPr>
            <a:r>
              <a:t>A1.1. </a:t>
            </a:r>
            <a:r>
              <a:rPr>
                <a:solidFill>
                  <a:srgbClr val="30BB36"/>
                </a:solidFill>
              </a:rPr>
              <a:t>the protocol is open, free and universally    implementable;</a:t>
            </a:r>
          </a:p>
          <a:p>
            <a:pPr lvl="1">
              <a:defRPr sz="1600" b="1">
                <a:solidFill>
                  <a:schemeClr val="accent1">
                    <a:lumOff val="-5568"/>
                  </a:schemeClr>
                </a:solidFill>
              </a:defRPr>
            </a:pPr>
            <a:r>
              <a:t>A1.2. </a:t>
            </a:r>
            <a:r>
              <a:rPr>
                <a:solidFill>
                  <a:srgbClr val="30BB36"/>
                </a:solidFill>
              </a:rPr>
              <a:t>the protocol allows for an authentication and authorisation procedure, where necessary;</a:t>
            </a:r>
          </a:p>
          <a:p>
            <a:pPr>
              <a:defRPr sz="1600" b="1">
                <a:solidFill>
                  <a:schemeClr val="accent1">
                    <a:lumOff val="-5568"/>
                  </a:schemeClr>
                </a:solidFill>
              </a:defRPr>
            </a:pPr>
            <a:r>
              <a:t>A2. Metadata are accessible, even when the data are no longer available;</a:t>
            </a:r>
          </a:p>
        </p:txBody>
      </p:sp>
      <p:sp>
        <p:nvSpPr>
          <p:cNvPr id="175" name="Interoperable…"/>
          <p:cNvSpPr txBox="1"/>
          <p:nvPr/>
        </p:nvSpPr>
        <p:spPr>
          <a:xfrm>
            <a:off x="704952" y="4025010"/>
            <a:ext cx="5112808" cy="2136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>
                <a:solidFill>
                  <a:srgbClr val="000000"/>
                </a:solidFill>
              </a:defRPr>
            </a:pPr>
            <a:r>
              <a:t>Interoperable</a:t>
            </a:r>
          </a:p>
          <a:p>
            <a:pPr>
              <a:defRPr sz="1600" b="1">
                <a:solidFill>
                  <a:schemeClr val="accent1">
                    <a:lumOff val="-5568"/>
                  </a:schemeClr>
                </a:solidFill>
              </a:defRPr>
            </a:pPr>
            <a:r>
              <a:t>I1. </a:t>
            </a:r>
            <a:r>
              <a:rPr>
                <a:solidFill>
                  <a:srgbClr val="30BB36"/>
                </a:solidFill>
              </a:rPr>
              <a:t>(meta)data use a formal, accessible, shared and broadly applicable language for knowledge representation</a:t>
            </a:r>
            <a:r>
              <a:t>;</a:t>
            </a:r>
          </a:p>
          <a:p>
            <a:pPr>
              <a:defRPr sz="1600" b="1">
                <a:solidFill>
                  <a:schemeClr val="accent1">
                    <a:lumOff val="-5568"/>
                  </a:schemeClr>
                </a:solidFill>
              </a:defRPr>
            </a:pPr>
            <a:r>
              <a:t>I2. (meta)data use vocabularies that follow FAIR principles;</a:t>
            </a:r>
          </a:p>
          <a:p>
            <a:pPr>
              <a:defRPr sz="1600" b="1">
                <a:solidFill>
                  <a:schemeClr val="accent1">
                    <a:lumOff val="-5568"/>
                  </a:schemeClr>
                </a:solidFill>
              </a:defRPr>
            </a:pPr>
            <a:r>
              <a:t>I3. </a:t>
            </a:r>
            <a:r>
              <a:rPr>
                <a:solidFill>
                  <a:srgbClr val="30BB36"/>
                </a:solidFill>
              </a:rPr>
              <a:t>(meta)data include qualified references to other (meta)data</a:t>
            </a:r>
            <a:r>
              <a:t>;</a:t>
            </a:r>
          </a:p>
        </p:txBody>
      </p:sp>
      <p:sp>
        <p:nvSpPr>
          <p:cNvPr id="176" name="Reusable…"/>
          <p:cNvSpPr txBox="1"/>
          <p:nvPr/>
        </p:nvSpPr>
        <p:spPr>
          <a:xfrm>
            <a:off x="6526420" y="3904360"/>
            <a:ext cx="5239000" cy="2377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>
                <a:solidFill>
                  <a:srgbClr val="000000"/>
                </a:solidFill>
              </a:defRPr>
            </a:pPr>
            <a:r>
              <a:t>Reusable</a:t>
            </a:r>
          </a:p>
          <a:p>
            <a:pPr>
              <a:defRPr sz="1600" b="1">
                <a:solidFill>
                  <a:schemeClr val="accent1">
                    <a:lumOff val="-5568"/>
                  </a:schemeClr>
                </a:solidFill>
              </a:defRPr>
            </a:pPr>
            <a:r>
              <a:t>R1. (meta)data are richly described with a plurality of accurate and relevant attributes;</a:t>
            </a:r>
          </a:p>
          <a:p>
            <a:pPr lvl="1">
              <a:defRPr sz="1600" b="1">
                <a:solidFill>
                  <a:schemeClr val="accent1">
                    <a:lumOff val="-5568"/>
                  </a:schemeClr>
                </a:solidFill>
              </a:defRPr>
            </a:pPr>
            <a:r>
              <a:t>R1.1. (meta)data are released with a clear and accessible data usage license;</a:t>
            </a:r>
            <a:endParaRPr>
              <a:solidFill>
                <a:srgbClr val="FF9300"/>
              </a:solidFill>
            </a:endParaRPr>
          </a:p>
          <a:p>
            <a:pPr lvl="1">
              <a:defRPr sz="1600" b="1">
                <a:solidFill>
                  <a:schemeClr val="accent1">
                    <a:lumOff val="-5568"/>
                  </a:schemeClr>
                </a:solidFill>
              </a:defRPr>
            </a:pPr>
            <a:r>
              <a:t>R1.2. (meta)data are associated with detailed provenance;</a:t>
            </a:r>
          </a:p>
          <a:p>
            <a:pPr lvl="1">
              <a:defRPr sz="1600" b="1">
                <a:solidFill>
                  <a:schemeClr val="accent1">
                    <a:lumOff val="-5568"/>
                  </a:schemeClr>
                </a:solidFill>
              </a:defRPr>
            </a:pPr>
            <a:r>
              <a:t>R1.3. (meta)data meet domain-relevant community standards;</a:t>
            </a:r>
          </a:p>
        </p:txBody>
      </p:sp>
      <p:sp>
        <p:nvSpPr>
          <p:cNvPr id="177" name="DOI: 10.1038/sdata.2016.18"/>
          <p:cNvSpPr txBox="1"/>
          <p:nvPr/>
        </p:nvSpPr>
        <p:spPr>
          <a:xfrm>
            <a:off x="4271898" y="6322105"/>
            <a:ext cx="3648204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100" b="1"/>
            </a:lvl1pPr>
          </a:lstStyle>
          <a:p>
            <a:r>
              <a:t>DOI: 10.1038/sdata.2016.18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Suggested solu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333" name="Framework that adopts the FAIR Digital Object (FDO) model applying Linked Data Platform (LDP) technology when applicable and adequate"/>
          <p:cNvSpPr txBox="1">
            <a:spLocks noGrp="1"/>
          </p:cNvSpPr>
          <p:nvPr>
            <p:ph type="body" idx="1"/>
          </p:nvPr>
        </p:nvSpPr>
        <p:spPr>
          <a:xfrm>
            <a:off x="719999" y="1680617"/>
            <a:ext cx="10752002" cy="3496766"/>
          </a:xfrm>
          <a:prstGeom prst="rect">
            <a:avLst/>
          </a:prstGeom>
        </p:spPr>
        <p:txBody>
          <a:bodyPr anchor="ctr"/>
          <a:lstStyle>
            <a:lvl1pPr marL="0" indent="0">
              <a:buClrTx/>
              <a:buSzTx/>
              <a:buNone/>
              <a:defRPr sz="2500"/>
            </a:lvl1pPr>
          </a:lstStyle>
          <a:p>
            <a:r>
              <a:t>Framework that adopts the FAIR Digital Object (FDO) model applying Linked Data Platform (LDP) technology when applicable and adequate</a:t>
            </a:r>
          </a:p>
        </p:txBody>
      </p:sp>
      <p:sp>
        <p:nvSpPr>
          <p:cNvPr id="334" name="FAIR Digital Framework"/>
          <p:cNvSpPr txBox="1"/>
          <p:nvPr/>
        </p:nvSpPr>
        <p:spPr>
          <a:xfrm>
            <a:off x="3277959" y="1574177"/>
            <a:ext cx="5636082" cy="688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4000" b="1">
                <a:solidFill>
                  <a:schemeClr val="accent1">
                    <a:lumOff val="-5568"/>
                  </a:schemeClr>
                </a:solidFill>
              </a:defRPr>
            </a:lvl1pPr>
          </a:lstStyle>
          <a:p>
            <a:r>
              <a:t>FAIR Digital Framework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Fair digital Framework - conceptual framework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Fair digital Framework - conceptual framework</a:t>
            </a:r>
          </a:p>
        </p:txBody>
      </p:sp>
      <p:pic>
        <p:nvPicPr>
          <p:cNvPr id="29" name="Image" descr="Image">
            <a:extLst>
              <a:ext uri="{FF2B5EF4-FFF2-40B4-BE49-F238E27FC236}">
                <a16:creationId xmlns:a16="http://schemas.microsoft.com/office/drawing/2014/main" id="{B41E4FF5-63E1-0640-934B-95AD73CF93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3812" y="1026430"/>
            <a:ext cx="3359239" cy="2326370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240EE99-A8DC-F64C-9A3C-1C59F7918C5B}"/>
              </a:ext>
            </a:extLst>
          </p:cNvPr>
          <p:cNvSpPr txBox="1"/>
          <p:nvPr/>
        </p:nvSpPr>
        <p:spPr>
          <a:xfrm>
            <a:off x="8589641" y="1958783"/>
            <a:ext cx="2695608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rgbClr val="4B4B4B"/>
                </a:solidFill>
                <a:effectLst/>
                <a:uFillTx/>
                <a:latin typeface="+mj-lt"/>
                <a:ea typeface="+mj-ea"/>
                <a:cs typeface="+mj-cs"/>
                <a:sym typeface="Trebuchet MS"/>
              </a:rPr>
              <a:t>Architectural layer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GOFAIR">
  <a:themeElements>
    <a:clrScheme name="GOFAIR">
      <a:dk1>
        <a:srgbClr val="4B4B4B"/>
      </a:dk1>
      <a:lt1>
        <a:srgbClr val="FFFFFF"/>
      </a:lt1>
      <a:dk2>
        <a:srgbClr val="A7A7A7"/>
      </a:dk2>
      <a:lt2>
        <a:srgbClr val="535353"/>
      </a:lt2>
      <a:accent1>
        <a:srgbClr val="00518E"/>
      </a:accent1>
      <a:accent2>
        <a:srgbClr val="EFC700"/>
      </a:accent2>
      <a:accent3>
        <a:srgbClr val="023333"/>
      </a:accent3>
      <a:accent4>
        <a:srgbClr val="D2D2D2"/>
      </a:accent4>
      <a:accent5>
        <a:srgbClr val="7D7D7D"/>
      </a:accent5>
      <a:accent6>
        <a:srgbClr val="80D7E3"/>
      </a:accent6>
      <a:hlink>
        <a:srgbClr val="0000FF"/>
      </a:hlink>
      <a:folHlink>
        <a:srgbClr val="FF00FF"/>
      </a:folHlink>
    </a:clrScheme>
    <a:fontScheme name="GOFAIR">
      <a:majorFont>
        <a:latin typeface="Trebuchet MS"/>
        <a:ea typeface="Trebuchet MS"/>
        <a:cs typeface="Trebuchet MS"/>
      </a:majorFont>
      <a:minorFont>
        <a:latin typeface="Helvetica"/>
        <a:ea typeface="Helvetica"/>
        <a:cs typeface="Helvetica"/>
      </a:minorFont>
    </a:fontScheme>
    <a:fmtScheme name="GOFAI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4B4B4B"/>
            </a:solidFill>
            <a:effectLst/>
            <a:uFillTx/>
            <a:latin typeface="+mj-lt"/>
            <a:ea typeface="+mj-ea"/>
            <a:cs typeface="+mj-cs"/>
            <a:sym typeface="Trebuchet M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4B4B4B"/>
            </a:solidFill>
            <a:effectLst/>
            <a:uFillTx/>
            <a:latin typeface="+mj-lt"/>
            <a:ea typeface="+mj-ea"/>
            <a:cs typeface="+mj-cs"/>
            <a:sym typeface="Trebuchet M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GOFAIR">
  <a:themeElements>
    <a:clrScheme name="GOFAIR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518E"/>
      </a:accent1>
      <a:accent2>
        <a:srgbClr val="EFC700"/>
      </a:accent2>
      <a:accent3>
        <a:srgbClr val="023333"/>
      </a:accent3>
      <a:accent4>
        <a:srgbClr val="D2D2D2"/>
      </a:accent4>
      <a:accent5>
        <a:srgbClr val="7D7D7D"/>
      </a:accent5>
      <a:accent6>
        <a:srgbClr val="80D7E3"/>
      </a:accent6>
      <a:hlink>
        <a:srgbClr val="0000FF"/>
      </a:hlink>
      <a:folHlink>
        <a:srgbClr val="FF00FF"/>
      </a:folHlink>
    </a:clrScheme>
    <a:fontScheme name="GOFAIR">
      <a:majorFont>
        <a:latin typeface="Trebuchet MS"/>
        <a:ea typeface="Trebuchet MS"/>
        <a:cs typeface="Trebuchet MS"/>
      </a:majorFont>
      <a:minorFont>
        <a:latin typeface="Helvetica"/>
        <a:ea typeface="Helvetica"/>
        <a:cs typeface="Helvetica"/>
      </a:minorFont>
    </a:fontScheme>
    <a:fmtScheme name="GOFAI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4B4B4B"/>
            </a:solidFill>
            <a:effectLst/>
            <a:uFillTx/>
            <a:latin typeface="+mj-lt"/>
            <a:ea typeface="+mj-ea"/>
            <a:cs typeface="+mj-cs"/>
            <a:sym typeface="Trebuchet M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4B4B4B"/>
            </a:solidFill>
            <a:effectLst/>
            <a:uFillTx/>
            <a:latin typeface="+mj-lt"/>
            <a:ea typeface="+mj-ea"/>
            <a:cs typeface="+mj-cs"/>
            <a:sym typeface="Trebuchet M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1255</Words>
  <Application>Microsoft Office PowerPoint</Application>
  <PresentationFormat>Breitbild</PresentationFormat>
  <Paragraphs>305</Paragraphs>
  <Slides>32</Slides>
  <Notes>4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32</vt:i4>
      </vt:variant>
    </vt:vector>
  </HeadingPairs>
  <TitlesOfParts>
    <vt:vector size="36" baseType="lpstr">
      <vt:lpstr>Tahoma</vt:lpstr>
      <vt:lpstr>Times</vt:lpstr>
      <vt:lpstr>Trebuchet MS</vt:lpstr>
      <vt:lpstr>GOFAIR</vt:lpstr>
      <vt:lpstr>Fair digital framework fair digital object + ldp</vt:lpstr>
      <vt:lpstr>Automated client exploration</vt:lpstr>
      <vt:lpstr>Automated client exploration</vt:lpstr>
      <vt:lpstr>Automated client exploration</vt:lpstr>
      <vt:lpstr>Automated client exploration</vt:lpstr>
      <vt:lpstr>Automated client exploration</vt:lpstr>
      <vt:lpstr>Fair principles</vt:lpstr>
      <vt:lpstr>PowerPoint-Präsentation</vt:lpstr>
      <vt:lpstr>Fair digital Framework - conceptual framework</vt:lpstr>
      <vt:lpstr>Fair digital Framework - conceptual framework</vt:lpstr>
      <vt:lpstr>Fair digital Framework - conceptual framework</vt:lpstr>
      <vt:lpstr>Fair digital Framework - conceptual framework</vt:lpstr>
      <vt:lpstr>Fair digital Framework vs fair digital object</vt:lpstr>
      <vt:lpstr>Fair digital framework - minimal implementation</vt:lpstr>
      <vt:lpstr>Fair digital framework - minimal implementation</vt:lpstr>
      <vt:lpstr>Fair digital framework - minimal implementation</vt:lpstr>
      <vt:lpstr>Fair digital framework - minimal implementation</vt:lpstr>
      <vt:lpstr>Fair digital framework - minimal implementation</vt:lpstr>
      <vt:lpstr>PowerPoint-Präsentation</vt:lpstr>
      <vt:lpstr>Fair digital framework - concrete schema</vt:lpstr>
      <vt:lpstr>Fair digital framework - identifier resolution</vt:lpstr>
      <vt:lpstr>Fair digital framework - identifier resolution</vt:lpstr>
      <vt:lpstr>Fair digital framework - client interpretation/decision</vt:lpstr>
      <vt:lpstr>Fair digital framework - client interpretation/decision</vt:lpstr>
      <vt:lpstr>Fair digital framework - client interpretation/decision</vt:lpstr>
      <vt:lpstr>Fair digital framework - identifier resolution</vt:lpstr>
      <vt:lpstr>Fair digital framework - identifier resolution</vt:lpstr>
      <vt:lpstr>Fair digital framework - client interpretation/decision</vt:lpstr>
      <vt:lpstr>Fair digital framework - client interpretation/decision</vt:lpstr>
      <vt:lpstr>Fair digital framework - identifier resolution</vt:lpstr>
      <vt:lpstr>Fair digital framework - identifier resolution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Fair digital framework fair digital object + ldp</dc:title>
  <dc:creator>Peter Wittenburg</dc:creator>
  <cp:lastModifiedBy>Peter Wittenburg</cp:lastModifiedBy>
  <cp:revision>7</cp:revision>
  <dcterms:modified xsi:type="dcterms:W3CDTF">2019-10-24T19:24:31Z</dcterms:modified>
</cp:coreProperties>
</file>